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58" r:id="rId8"/>
    <p:sldId id="263" r:id="rId9"/>
    <p:sldId id="264" r:id="rId10"/>
    <p:sldId id="261" r:id="rId11"/>
    <p:sldId id="266" r:id="rId12"/>
    <p:sldId id="265" r:id="rId13"/>
    <p:sldId id="260" r:id="rId14"/>
    <p:sldId id="262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7FDB-EA77-40D6-9171-0C7E329348A5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D2DC-C2D1-4CA9-B0B3-4C005F798F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50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7FDB-EA77-40D6-9171-0C7E329348A5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D2DC-C2D1-4CA9-B0B3-4C005F798F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7FDB-EA77-40D6-9171-0C7E329348A5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D2DC-C2D1-4CA9-B0B3-4C005F798F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393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7FDB-EA77-40D6-9171-0C7E329348A5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D2DC-C2D1-4CA9-B0B3-4C005F798F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17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7FDB-EA77-40D6-9171-0C7E329348A5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D2DC-C2D1-4CA9-B0B3-4C005F798F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17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7FDB-EA77-40D6-9171-0C7E329348A5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D2DC-C2D1-4CA9-B0B3-4C005F798F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57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7FDB-EA77-40D6-9171-0C7E329348A5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D2DC-C2D1-4CA9-B0B3-4C005F798F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1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7FDB-EA77-40D6-9171-0C7E329348A5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D2DC-C2D1-4CA9-B0B3-4C005F798F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3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7FDB-EA77-40D6-9171-0C7E329348A5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D2DC-C2D1-4CA9-B0B3-4C005F798F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4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7FDB-EA77-40D6-9171-0C7E329348A5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D2DC-C2D1-4CA9-B0B3-4C005F798F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76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7FDB-EA77-40D6-9171-0C7E329348A5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D2DC-C2D1-4CA9-B0B3-4C005F798F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13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37FDB-EA77-40D6-9171-0C7E329348A5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4D2DC-C2D1-4CA9-B0B3-4C005F798F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51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nmcteclna.com/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5561"/>
            <a:ext cx="9144000" cy="3989964"/>
          </a:xfrm>
        </p:spPr>
        <p:txBody>
          <a:bodyPr>
            <a:normAutofit/>
          </a:bodyPr>
          <a:lstStyle/>
          <a:p>
            <a:r>
              <a:rPr lang="en-US" b="1" dirty="0" smtClean="0"/>
              <a:t>Funding Flows for CTE</a:t>
            </a:r>
            <a:br>
              <a:rPr lang="en-US" b="1" dirty="0" smtClean="0"/>
            </a:br>
            <a:r>
              <a:rPr lang="en-US" b="1" dirty="0" smtClean="0"/>
              <a:t>&amp; </a:t>
            </a:r>
            <a:br>
              <a:rPr lang="en-US" b="1" dirty="0" smtClean="0"/>
            </a:br>
            <a:r>
              <a:rPr lang="en-US" b="1" dirty="0" smtClean="0"/>
              <a:t>Frequently Asked </a:t>
            </a:r>
            <a:br>
              <a:rPr lang="en-US" b="1" dirty="0" smtClean="0"/>
            </a:br>
            <a:r>
              <a:rPr lang="en-US" b="1" dirty="0" smtClean="0"/>
              <a:t>CLNA Questions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27" y="4085525"/>
            <a:ext cx="9646146" cy="2527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1686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Federal Ed Department</a:t>
            </a:r>
            <a:endParaRPr lang="en-US" b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759" y="2057400"/>
            <a:ext cx="5387804" cy="268501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4779616" cy="440990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Federal budget authority is delivered October 1</a:t>
            </a:r>
          </a:p>
          <a:p>
            <a:r>
              <a:rPr lang="en-US" sz="2800" dirty="0" smtClean="0"/>
              <a:t>Changes in award amounts may require budget updates</a:t>
            </a:r>
          </a:p>
          <a:p>
            <a:r>
              <a:rPr lang="en-US" sz="2800" dirty="0" smtClean="0"/>
              <a:t>Budget changes are entered and the consortia lead verifies the consortia vision is maintained </a:t>
            </a:r>
          </a:p>
          <a:p>
            <a:r>
              <a:rPr lang="en-US" sz="2800" dirty="0" smtClean="0"/>
              <a:t>CCRB issues award letters when final budget ties to final award amount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8556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Final Budget</a:t>
            </a:r>
            <a:endParaRPr lang="en-US" b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75" y="987425"/>
            <a:ext cx="4873625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4363978" cy="38115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final budget reflects the vision of the consortia</a:t>
            </a:r>
          </a:p>
          <a:p>
            <a:r>
              <a:rPr lang="en-US" sz="2800" dirty="0" smtClean="0"/>
              <a:t>LEAs can spend up to 90% of their planning budget before the final award letter is received</a:t>
            </a:r>
          </a:p>
          <a:p>
            <a:r>
              <a:rPr lang="en-US" sz="2800" dirty="0" smtClean="0"/>
              <a:t>All funds must be expended by June 30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8735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Is the CLNA required to apply for funding?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Yes.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smtClean="0"/>
              <a:t>CLNA is a new requirement established with Perkins V (Section 134) which specifies that in order to be eligible for federal funding, an eligible recipient shall conduct a CLNA related to CTE and include the results in the local application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CLNA=</a:t>
            </a:r>
          </a:p>
          <a:p>
            <a:pPr marL="0" indent="0">
              <a:buNone/>
            </a:pPr>
            <a:r>
              <a:rPr lang="en-US" sz="1800" dirty="0"/>
              <a:t>Comprehensive Local Needs Assessment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309" y="2283979"/>
            <a:ext cx="2939191" cy="376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27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What are the NM CTE regions based on?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CTE Regions were based on many existing regional structures: Workforce Region, Economic Region, Geographical Areas of Responsibility (GAR), and Regional Education Cooperatives (RECs).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The GAR is the geographic area assigned by the Higher Education Department to a community college in which the college has the responsibility to provide services to constituent school districts.</a:t>
            </a: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53" y="2039144"/>
            <a:ext cx="345757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77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Can a school be part of more than one CTE Region?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school districts and state charters have only one CTE Region.  </a:t>
            </a:r>
            <a:endParaRPr lang="en-US" dirty="0" smtClean="0"/>
          </a:p>
          <a:p>
            <a:r>
              <a:rPr lang="en-US" dirty="0" smtClean="0"/>
              <a:t>Colleges </a:t>
            </a:r>
            <a:r>
              <a:rPr lang="en-US" dirty="0" smtClean="0"/>
              <a:t>may be a partner with more than one CTE Region because of their GAR, but most colleges will participate in only one CTE Region.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2057400"/>
            <a:ext cx="345757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76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Who are the partners in a CTE Region?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reference the required stakeholders who should be engaged at the local level.  </a:t>
            </a:r>
            <a:endParaRPr lang="en-US" dirty="0" smtClean="0"/>
          </a:p>
          <a:p>
            <a:r>
              <a:rPr lang="en-US" dirty="0" smtClean="0"/>
              <a:t>Representatives </a:t>
            </a:r>
            <a:r>
              <a:rPr lang="en-US" dirty="0" smtClean="0"/>
              <a:t>of the required stakeholders would be involved at the regional level as well and may be added as “Potential Partners” through the </a:t>
            </a:r>
            <a:r>
              <a:rPr lang="en-US" dirty="0"/>
              <a:t>Online Template Forms </a:t>
            </a:r>
            <a:r>
              <a:rPr lang="en-US" dirty="0">
                <a:hlinkClick r:id="rId2"/>
              </a:rPr>
              <a:t>http://nmcteclna.com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17714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52" y="2387635"/>
            <a:ext cx="3456732" cy="38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23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Who are the required stakeholders (Section 134(d) of Perkins V)?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18893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LEA CTE program representatives (teachers, counselors, administrators, support personnel)</a:t>
            </a:r>
          </a:p>
          <a:p>
            <a:r>
              <a:rPr lang="en-US" dirty="0" smtClean="0"/>
              <a:t>Postsecondary CTE program representatives (faculty, administration)</a:t>
            </a:r>
          </a:p>
          <a:p>
            <a:r>
              <a:rPr lang="en-US" dirty="0" smtClean="0"/>
              <a:t>State/local workforce development boards, economic development organizations, local/regional business &amp; industry</a:t>
            </a:r>
          </a:p>
          <a:p>
            <a:r>
              <a:rPr lang="en-US" dirty="0" smtClean="0"/>
              <a:t>Parents &amp; students</a:t>
            </a:r>
          </a:p>
          <a:p>
            <a:r>
              <a:rPr lang="en-US" dirty="0" smtClean="0"/>
              <a:t>Representatives of Special Populations (11 identified)</a:t>
            </a:r>
          </a:p>
          <a:p>
            <a:r>
              <a:rPr lang="en-US" dirty="0" smtClean="0"/>
              <a:t>Representatives of regional or local agencies serving out-of-school youth, homeless children, at-risk youth</a:t>
            </a:r>
          </a:p>
          <a:p>
            <a:r>
              <a:rPr lang="en-US" dirty="0" smtClean="0"/>
              <a:t>Representatives of Indian Tribes and Tribal Organizations in the State</a:t>
            </a:r>
          </a:p>
          <a:p>
            <a:r>
              <a:rPr lang="en-US" dirty="0" smtClean="0"/>
              <a:t>Any other stakeholder required by the state, region, or local agencies (RECs)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099" y="2314839"/>
            <a:ext cx="2938527" cy="37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7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What are the Special Populations?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4"/>
            <a:ext cx="6612573" cy="56544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400" dirty="0" smtClean="0"/>
              <a:t>Individuals </a:t>
            </a:r>
            <a:r>
              <a:rPr lang="en-US" sz="2400" dirty="0"/>
              <a:t>with disabilities;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400" dirty="0" smtClean="0"/>
              <a:t>Individuals </a:t>
            </a:r>
            <a:r>
              <a:rPr lang="en-US" sz="2400" dirty="0"/>
              <a:t>from economically disadvantaged families, including low income </a:t>
            </a:r>
            <a:r>
              <a:rPr lang="en-US" sz="2400" dirty="0" smtClean="0"/>
              <a:t>youth and </a:t>
            </a:r>
            <a:r>
              <a:rPr lang="en-US" sz="2400" dirty="0"/>
              <a:t>adults;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400" dirty="0" smtClean="0"/>
              <a:t>Individuals </a:t>
            </a:r>
            <a:r>
              <a:rPr lang="en-US" sz="2400" dirty="0"/>
              <a:t>preparing for non-traditional fields;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400" dirty="0" smtClean="0"/>
              <a:t>Single </a:t>
            </a:r>
            <a:r>
              <a:rPr lang="en-US" sz="2400" dirty="0"/>
              <a:t>parents, including single pregnant women;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400" dirty="0" smtClean="0"/>
              <a:t>Out-of-work </a:t>
            </a:r>
            <a:r>
              <a:rPr lang="en-US" sz="2400" dirty="0"/>
              <a:t>individuals;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400" dirty="0" smtClean="0"/>
              <a:t>English </a:t>
            </a:r>
            <a:r>
              <a:rPr lang="en-US" sz="2400" dirty="0"/>
              <a:t>learners;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400" dirty="0" smtClean="0"/>
              <a:t>Homeless </a:t>
            </a:r>
            <a:r>
              <a:rPr lang="en-US" sz="2400" dirty="0"/>
              <a:t>individuals described in section 725 of the McKinney-Vento Act;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400" dirty="0" smtClean="0"/>
              <a:t>Youth </a:t>
            </a:r>
            <a:r>
              <a:rPr lang="en-US" sz="2400" dirty="0"/>
              <a:t>who are in, or have aged out of, the foster care system;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400" dirty="0" smtClean="0"/>
              <a:t>Youth </a:t>
            </a:r>
            <a:r>
              <a:rPr lang="en-US" sz="2400" dirty="0"/>
              <a:t>with a parent who is:</a:t>
            </a:r>
          </a:p>
          <a:p>
            <a:pPr lvl="1">
              <a:lnSpc>
                <a:spcPct val="100000"/>
              </a:lnSpc>
              <a:spcBef>
                <a:spcPts val="100"/>
              </a:spcBef>
            </a:pPr>
            <a:r>
              <a:rPr lang="en-US" sz="2000" dirty="0" smtClean="0"/>
              <a:t>A </a:t>
            </a:r>
            <a:r>
              <a:rPr lang="en-US" sz="2000" dirty="0"/>
              <a:t>member of the armed </a:t>
            </a:r>
            <a:r>
              <a:rPr lang="en-US" sz="2000" dirty="0" smtClean="0"/>
              <a:t>services</a:t>
            </a:r>
          </a:p>
          <a:p>
            <a:pPr lvl="1">
              <a:lnSpc>
                <a:spcPct val="100000"/>
              </a:lnSpc>
              <a:spcBef>
                <a:spcPts val="100"/>
              </a:spcBef>
            </a:pPr>
            <a:r>
              <a:rPr lang="en-US" sz="2000" dirty="0" smtClean="0"/>
              <a:t>Active </a:t>
            </a:r>
            <a:r>
              <a:rPr lang="en-US" sz="2000" dirty="0"/>
              <a:t>duty status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599" y="2429163"/>
            <a:ext cx="2938527" cy="37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35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How do we complete the CLNA homework?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NM CTE CLNA site has both the guidebook and templates for reference to determine the best approach for each school.  The district/college should start by understanding the process, regional LMI, and required partners to determine the best approach for the size of the school.  Some may divide the templates through a committee approach prior to the designees entering the information into the Online Template Forms, while other smaller schools may meet periodically to enter information into the Online Template Forms collaboratively.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1" y="2294313"/>
            <a:ext cx="1477153" cy="19119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109" y="3749040"/>
            <a:ext cx="1828800" cy="141361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dirty="0" smtClean="0"/>
              <a:t>NM</a:t>
            </a:r>
            <a:r>
              <a:rPr lang="en-US" dirty="0" smtClean="0">
                <a:solidFill>
                  <a:srgbClr val="3366CC"/>
                </a:solidFill>
              </a:rPr>
              <a:t>CTE</a:t>
            </a:r>
            <a:r>
              <a:rPr lang="en-US" dirty="0" smtClean="0"/>
              <a:t>CLNA.com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796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Labor Market Information…what if an economic need wasn’t in the LMI?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Regional LMI will only represent the current needs.  If a large employer, potential industry, or economic development need has been identified that is not in your LMI, economic development priorities should be considered for priorities in the region.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517" y="2410691"/>
            <a:ext cx="2480778" cy="323365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69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PED - CCRB</a:t>
            </a:r>
            <a:endParaRPr lang="en-US" b="1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754677" cy="38115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CCRB computes LEA awards based on federal formula </a:t>
            </a:r>
          </a:p>
          <a:p>
            <a:r>
              <a:rPr lang="en-US" sz="2800" dirty="0" smtClean="0"/>
              <a:t>CCRB determines total consortia planning amount</a:t>
            </a:r>
          </a:p>
          <a:p>
            <a:r>
              <a:rPr lang="en-US" sz="2800" dirty="0" smtClean="0"/>
              <a:t>CCRB provides percentage allocations for consortia members</a:t>
            </a:r>
            <a:endParaRPr lang="en-US" sz="2800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634" y="512239"/>
            <a:ext cx="4425351" cy="608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06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Is there a three-year cap on funding a CTE program?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No.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Funded </a:t>
            </a:r>
            <a:r>
              <a:rPr lang="en-US" dirty="0" smtClean="0"/>
              <a:t>programs should meet the priority needs of the region.  </a:t>
            </a:r>
            <a:endParaRPr lang="en-US" dirty="0" smtClean="0"/>
          </a:p>
          <a:p>
            <a:r>
              <a:rPr lang="en-US" dirty="0" smtClean="0"/>
              <a:t>Programs </a:t>
            </a:r>
            <a:r>
              <a:rPr lang="en-US" dirty="0" smtClean="0"/>
              <a:t>are encouraged to look toward LMI, economic development and innovation; however, this does not translate into an expiration of funding for a vital program for the region.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918" y="2274845"/>
            <a:ext cx="2938527" cy="37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08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Consortia meetings</a:t>
            </a:r>
            <a:endParaRPr lang="en-US" b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5" y="1389494"/>
            <a:ext cx="4064924" cy="406492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Consortia sets priorities </a:t>
            </a:r>
          </a:p>
          <a:p>
            <a:r>
              <a:rPr lang="en-US" sz="2800" dirty="0" smtClean="0"/>
              <a:t>Consortia determines pooled expenses (example later)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434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Consortia Lead</a:t>
            </a:r>
            <a:endParaRPr lang="en-US" b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1281112"/>
            <a:ext cx="4752975" cy="42862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13856" cy="38115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Planning budget is reduced by amount of pooled expenses</a:t>
            </a:r>
          </a:p>
          <a:p>
            <a:r>
              <a:rPr lang="en-US" sz="2800" dirty="0" smtClean="0"/>
              <a:t>Lead documents spending priorities as determined by consortia</a:t>
            </a:r>
          </a:p>
          <a:p>
            <a:r>
              <a:rPr lang="en-US" sz="2800" dirty="0" smtClean="0"/>
              <a:t>LEA planning budgets are established using priorities and needs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2339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38844"/>
          </a:xfrm>
        </p:spPr>
        <p:txBody>
          <a:bodyPr/>
          <a:lstStyle/>
          <a:p>
            <a:r>
              <a:rPr lang="en-US" b="1" u="sng" dirty="0" smtClean="0"/>
              <a:t>LEAs</a:t>
            </a:r>
            <a:endParaRPr lang="en-US" b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88" y="1519237"/>
            <a:ext cx="3810000" cy="3810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96043"/>
            <a:ext cx="5403070" cy="463018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LEAs establish a planning budget for each school that will receive funds</a:t>
            </a:r>
          </a:p>
          <a:p>
            <a:r>
              <a:rPr lang="en-US" sz="2800" dirty="0" smtClean="0"/>
              <a:t>A large LEA serves as fiscal agent for the consortia lead and oversees the pooled expenses</a:t>
            </a:r>
          </a:p>
          <a:p>
            <a:r>
              <a:rPr lang="en-US" sz="2800" dirty="0" smtClean="0"/>
              <a:t>A small LEA may use a large LEA as a fiscal agent to reduce grant related administrative burden</a:t>
            </a:r>
          </a:p>
          <a:p>
            <a:r>
              <a:rPr lang="en-US" sz="2800" dirty="0" smtClean="0"/>
              <a:t>A small LEA may allocate all expenses to the pooled budget to reduce grant </a:t>
            </a:r>
            <a:r>
              <a:rPr lang="en-US" sz="2800" dirty="0"/>
              <a:t>related administrative burden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9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80160"/>
          </a:xfrm>
        </p:spPr>
        <p:txBody>
          <a:bodyPr/>
          <a:lstStyle/>
          <a:p>
            <a:r>
              <a:rPr lang="en-US" b="1" u="sng" dirty="0" smtClean="0"/>
              <a:t>Consortia Lead</a:t>
            </a:r>
            <a:endParaRPr lang="en-US" b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1281112"/>
            <a:ext cx="4752975" cy="42862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28800"/>
            <a:ext cx="4871056" cy="4247804"/>
          </a:xfrm>
        </p:spPr>
        <p:txBody>
          <a:bodyPr>
            <a:noAutofit/>
          </a:bodyPr>
          <a:lstStyle/>
          <a:p>
            <a:r>
              <a:rPr lang="en-US" sz="2800" dirty="0" smtClean="0"/>
              <a:t>Reviews individual budgets to ensure the vision and priorities are maintained</a:t>
            </a:r>
          </a:p>
          <a:p>
            <a:r>
              <a:rPr lang="en-US" sz="2800" dirty="0" smtClean="0"/>
              <a:t>Submits all individual budgets, plus the pooled budget, to PED</a:t>
            </a:r>
          </a:p>
          <a:p>
            <a:r>
              <a:rPr lang="en-US" sz="2800" dirty="0" smtClean="0"/>
              <a:t>Coordinates with consortia members on pooled efforts</a:t>
            </a:r>
          </a:p>
          <a:p>
            <a:r>
              <a:rPr lang="en-US" sz="2800" dirty="0" smtClean="0"/>
              <a:t>Is reimbursed through an LEA serving as fiscal agent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47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Planning Budget</a:t>
            </a:r>
            <a:endParaRPr lang="en-US" b="1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386445" cy="4002578"/>
          </a:xfrm>
        </p:spPr>
        <p:txBody>
          <a:bodyPr>
            <a:noAutofit/>
          </a:bodyPr>
          <a:lstStyle/>
          <a:p>
            <a:r>
              <a:rPr lang="en-US" sz="2800" dirty="0" smtClean="0"/>
              <a:t>Each LEA will have its own budget</a:t>
            </a:r>
          </a:p>
          <a:p>
            <a:r>
              <a:rPr lang="en-US" sz="2800" dirty="0" smtClean="0"/>
              <a:t>LEA budgets can cover none, one, or more than one program</a:t>
            </a:r>
          </a:p>
          <a:p>
            <a:r>
              <a:rPr lang="en-US" sz="2800" dirty="0" smtClean="0"/>
              <a:t>Each LEA can have a “budget common to all” for non-program needs</a:t>
            </a:r>
          </a:p>
          <a:p>
            <a:r>
              <a:rPr lang="en-US" sz="2800" dirty="0" smtClean="0"/>
              <a:t>Each LEA has an opportunity to adjust its budget during the fall budget finalization process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28"/>
          <a:stretch/>
        </p:blipFill>
        <p:spPr>
          <a:xfrm>
            <a:off x="6012980" y="987425"/>
            <a:ext cx="4512615" cy="4341033"/>
          </a:xfrm>
        </p:spPr>
      </p:pic>
    </p:spTree>
    <p:extLst>
      <p:ext uri="{BB962C8B-B14F-4D97-AF65-F5344CB8AC3E}">
        <p14:creationId xmlns:p14="http://schemas.microsoft.com/office/powerpoint/2010/main" val="1468467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338" y="786022"/>
            <a:ext cx="6961186" cy="78581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Pooled funds and LEA budgets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423" y="1243013"/>
            <a:ext cx="3925139" cy="353970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702" y="1785939"/>
            <a:ext cx="6882938" cy="1331334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Consortia members decide on pooled efforts and allocations of LEA funding. </a:t>
            </a:r>
          </a:p>
          <a:p>
            <a:pPr algn="ctr"/>
            <a:r>
              <a:rPr lang="en-US" sz="2800" dirty="0" smtClean="0"/>
              <a:t>Pooled funds benefit all consortia members.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123298"/>
              </p:ext>
            </p:extLst>
          </p:nvPr>
        </p:nvGraphicFramePr>
        <p:xfrm>
          <a:off x="402704" y="3228556"/>
          <a:ext cx="7226820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940">
                  <a:extLst>
                    <a:ext uri="{9D8B030D-6E8A-4147-A177-3AD203B41FA5}">
                      <a16:colId xmlns:a16="http://schemas.microsoft.com/office/drawing/2014/main" val="2872044705"/>
                    </a:ext>
                  </a:extLst>
                </a:gridCol>
                <a:gridCol w="1204470">
                  <a:extLst>
                    <a:ext uri="{9D8B030D-6E8A-4147-A177-3AD203B41FA5}">
                      <a16:colId xmlns:a16="http://schemas.microsoft.com/office/drawing/2014/main" val="3232630907"/>
                    </a:ext>
                  </a:extLst>
                </a:gridCol>
                <a:gridCol w="1204470">
                  <a:extLst>
                    <a:ext uri="{9D8B030D-6E8A-4147-A177-3AD203B41FA5}">
                      <a16:colId xmlns:a16="http://schemas.microsoft.com/office/drawing/2014/main" val="2715350775"/>
                    </a:ext>
                  </a:extLst>
                </a:gridCol>
                <a:gridCol w="1204470">
                  <a:extLst>
                    <a:ext uri="{9D8B030D-6E8A-4147-A177-3AD203B41FA5}">
                      <a16:colId xmlns:a16="http://schemas.microsoft.com/office/drawing/2014/main" val="761744605"/>
                    </a:ext>
                  </a:extLst>
                </a:gridCol>
                <a:gridCol w="1204470">
                  <a:extLst>
                    <a:ext uri="{9D8B030D-6E8A-4147-A177-3AD203B41FA5}">
                      <a16:colId xmlns:a16="http://schemas.microsoft.com/office/drawing/2014/main" val="24818409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LEA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Formula Allocations and Percentages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Consortia Allocations Based on </a:t>
                      </a:r>
                    </a:p>
                    <a:p>
                      <a:pPr algn="ctr"/>
                      <a:r>
                        <a:rPr lang="en-US" dirty="0" smtClean="0"/>
                        <a:t>Needs and Priorities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636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District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742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District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$17,000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310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District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$ 4,000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$ 8,000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366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State Charter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$ 1,000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085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Pooled Funds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761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533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Budget Approval</a:t>
            </a:r>
            <a:endParaRPr lang="en-US" b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634" y="512239"/>
            <a:ext cx="4425351" cy="60824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CCRB issues approval emails</a:t>
            </a:r>
          </a:p>
          <a:p>
            <a:r>
              <a:rPr lang="en-US" sz="2800" dirty="0" smtClean="0"/>
              <a:t>Spending may begin July 1 (or thereafter, when approval is received)</a:t>
            </a:r>
          </a:p>
          <a:p>
            <a:r>
              <a:rPr lang="en-US" sz="2800" dirty="0" smtClean="0"/>
              <a:t>LEAs seek board approval and begin spending anytime after July 1</a:t>
            </a:r>
          </a:p>
        </p:txBody>
      </p:sp>
    </p:spTree>
    <p:extLst>
      <p:ext uri="{BB962C8B-B14F-4D97-AF65-F5344CB8AC3E}">
        <p14:creationId xmlns:p14="http://schemas.microsoft.com/office/powerpoint/2010/main" val="1204855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5BDC4362274A4B968055D2A574799A" ma:contentTypeVersion="1" ma:contentTypeDescription="Create a new document." ma:contentTypeScope="" ma:versionID="8462393a4c0e4179611ce1cc85e37af8">
  <xsd:schema xmlns:xsd="http://www.w3.org/2001/XMLSchema" xmlns:xs="http://www.w3.org/2001/XMLSchema" xmlns:p="http://schemas.microsoft.com/office/2006/metadata/properties" xmlns:ns2="13781b5c-09b3-4176-8fe1-b22c45544129" targetNamespace="http://schemas.microsoft.com/office/2006/metadata/properties" ma:root="true" ma:fieldsID="8694f40d2de61e57134f87d3eb1a90ec" ns2:_="">
    <xsd:import namespace="13781b5c-09b3-4176-8fe1-b22c4554412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81b5c-09b3-4176-8fe1-b22c4554412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C98B60-A1E8-470A-A157-8A6C6514FF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781b5c-09b3-4176-8fe1-b22c455441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8F7ABE-A794-4F3E-9CD1-3FFC8BFC9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5CE0E4-918E-4FBE-AA06-2C01E0B6FBC4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13781b5c-09b3-4176-8fe1-b22c45544129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6455</TotalTime>
  <Words>1052</Words>
  <Application>Microsoft Office PowerPoint</Application>
  <PresentationFormat>Widescreen</PresentationFormat>
  <Paragraphs>139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Funding Flows for CTE &amp;  Frequently Asked  CLNA Questions</vt:lpstr>
      <vt:lpstr>PED - CCRB</vt:lpstr>
      <vt:lpstr>Consortia meetings</vt:lpstr>
      <vt:lpstr>Consortia Lead</vt:lpstr>
      <vt:lpstr>LEAs</vt:lpstr>
      <vt:lpstr>Consortia Lead</vt:lpstr>
      <vt:lpstr>Planning Budget</vt:lpstr>
      <vt:lpstr>Pooled funds and LEA budgets</vt:lpstr>
      <vt:lpstr>Budget Approval</vt:lpstr>
      <vt:lpstr>Federal Ed Department</vt:lpstr>
      <vt:lpstr>Final Budget</vt:lpstr>
      <vt:lpstr>Is the CLNA required to apply for funding?</vt:lpstr>
      <vt:lpstr>What are the NM CTE regions based on?</vt:lpstr>
      <vt:lpstr>Can a school be part of more than one CTE Region?</vt:lpstr>
      <vt:lpstr>Who are the partners in a CTE Region?</vt:lpstr>
      <vt:lpstr>Who are the required stakeholders (Section 134(d) of Perkins V)?</vt:lpstr>
      <vt:lpstr>What are the Special Populations?</vt:lpstr>
      <vt:lpstr>How do we complete the CLNA homework?</vt:lpstr>
      <vt:lpstr>Labor Market Information…what if an economic need wasn’t in the LMI?</vt:lpstr>
      <vt:lpstr>Is there a three-year cap on funding a CTE program?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Funding Flows for CTE</dc:title>
  <dc:creator>Elaine Perea</dc:creator>
  <cp:lastModifiedBy>Barbara Eichhorst</cp:lastModifiedBy>
  <cp:revision>22</cp:revision>
  <dcterms:created xsi:type="dcterms:W3CDTF">2020-01-03T23:50:18Z</dcterms:created>
  <dcterms:modified xsi:type="dcterms:W3CDTF">2020-02-27T19:27:12Z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0x010100A25BDC4362274A4B968055D2A574799A</vt:lpwstr>
  </property>
</Properties>
</file>