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78" r:id="rId6"/>
    <p:sldId id="403" r:id="rId7"/>
    <p:sldId id="402" r:id="rId8"/>
    <p:sldId id="404" r:id="rId9"/>
    <p:sldId id="281" r:id="rId10"/>
    <p:sldId id="282" r:id="rId11"/>
    <p:sldId id="283" r:id="rId12"/>
    <p:sldId id="284" r:id="rId13"/>
    <p:sldId id="405" r:id="rId14"/>
    <p:sldId id="279" r:id="rId15"/>
    <p:sldId id="277" r:id="rId16"/>
    <p:sldId id="296" r:id="rId17"/>
    <p:sldId id="297" r:id="rId18"/>
    <p:sldId id="287" r:id="rId19"/>
    <p:sldId id="259" r:id="rId20"/>
    <p:sldId id="285" r:id="rId21"/>
    <p:sldId id="286" r:id="rId22"/>
    <p:sldId id="288" r:id="rId23"/>
    <p:sldId id="302" r:id="rId24"/>
    <p:sldId id="303" r:id="rId25"/>
    <p:sldId id="310" r:id="rId26"/>
    <p:sldId id="298" r:id="rId27"/>
    <p:sldId id="311" r:id="rId28"/>
    <p:sldId id="306" r:id="rId29"/>
    <p:sldId id="307" r:id="rId30"/>
    <p:sldId id="289" r:id="rId31"/>
    <p:sldId id="406" r:id="rId32"/>
    <p:sldId id="308" r:id="rId33"/>
    <p:sldId id="309" r:id="rId34"/>
    <p:sldId id="407" r:id="rId35"/>
    <p:sldId id="299" r:id="rId36"/>
    <p:sldId id="290" r:id="rId37"/>
    <p:sldId id="291" r:id="rId38"/>
    <p:sldId id="292" r:id="rId39"/>
    <p:sldId id="294" r:id="rId40"/>
    <p:sldId id="29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9C95"/>
    <a:srgbClr val="54595F"/>
    <a:srgbClr val="ECC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0"/>
    <p:restoredTop sz="94663"/>
  </p:normalViewPr>
  <p:slideViewPr>
    <p:cSldViewPr snapToGrid="0" snapToObjects="1">
      <p:cViewPr varScale="1">
        <p:scale>
          <a:sx n="109" d="100"/>
          <a:sy n="109" d="100"/>
        </p:scale>
        <p:origin x="20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Employment, Top Industry Sectors, Region E</a:t>
            </a:r>
          </a:p>
        </c:rich>
      </c:tx>
      <c:layout>
        <c:manualLayout>
          <c:xMode val="edge"/>
          <c:yMode val="edge"/>
          <c:x val="0.19369481208602352"/>
          <c:y val="2.28428819367342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5554865737936595"/>
          <c:y val="8.6582463847702726E-2"/>
          <c:w val="0.48931775355003704"/>
          <c:h val="0.7882179472211772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Industries!$B$2:$B$12</c:f>
              <c:strCache>
                <c:ptCount val="11"/>
                <c:pt idx="0">
                  <c:v>Government</c:v>
                </c:pt>
                <c:pt idx="1">
                  <c:v>Health Care and Social Assistance</c:v>
                </c:pt>
                <c:pt idx="2">
                  <c:v>Retail Trade</c:v>
                </c:pt>
                <c:pt idx="3">
                  <c:v>Accommodation and Food Services</c:v>
                </c:pt>
                <c:pt idx="4">
                  <c:v>Professional, Scientific, and Technical Services</c:v>
                </c:pt>
                <c:pt idx="5">
                  <c:v>Administrative and Waste Management Services</c:v>
                </c:pt>
                <c:pt idx="6">
                  <c:v>Construction</c:v>
                </c:pt>
                <c:pt idx="7">
                  <c:v>Manufacturing</c:v>
                </c:pt>
                <c:pt idx="8">
                  <c:v>Finance and Insurance</c:v>
                </c:pt>
                <c:pt idx="9">
                  <c:v>Wholesale Trade</c:v>
                </c:pt>
                <c:pt idx="10">
                  <c:v>Transportation and Warehousing</c:v>
                </c:pt>
              </c:strCache>
            </c:strRef>
          </c:cat>
          <c:val>
            <c:numRef>
              <c:f>Industries!$C$2:$C$12</c:f>
              <c:numCache>
                <c:formatCode>#,##0;[Red]\ \(#,##0\)</c:formatCode>
                <c:ptCount val="11"/>
                <c:pt idx="0">
                  <c:v>88426.030006700006</c:v>
                </c:pt>
                <c:pt idx="1">
                  <c:v>55995.878337399998</c:v>
                </c:pt>
                <c:pt idx="2">
                  <c:v>41341.622496999997</c:v>
                </c:pt>
                <c:pt idx="3">
                  <c:v>39271.710859699997</c:v>
                </c:pt>
                <c:pt idx="4">
                  <c:v>32002.053561100001</c:v>
                </c:pt>
                <c:pt idx="5">
                  <c:v>25311.527606200001</c:v>
                </c:pt>
                <c:pt idx="6">
                  <c:v>24044.354512099999</c:v>
                </c:pt>
                <c:pt idx="7">
                  <c:v>16256.964901200001</c:v>
                </c:pt>
                <c:pt idx="8">
                  <c:v>13411.540550399999</c:v>
                </c:pt>
                <c:pt idx="9">
                  <c:v>11508.331630500001</c:v>
                </c:pt>
                <c:pt idx="10">
                  <c:v>9244.7458313799998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13-AB43-A54A-F2922C9B43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70738063"/>
        <c:axId val="474384671"/>
      </c:barChart>
      <c:catAx>
        <c:axId val="47073806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384671"/>
        <c:crosses val="autoZero"/>
        <c:auto val="1"/>
        <c:lblAlgn val="ctr"/>
        <c:lblOffset val="100"/>
        <c:noMultiLvlLbl val="0"/>
      </c:catAx>
      <c:valAx>
        <c:axId val="4743846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\ 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738063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Do you have difficulty finding well-qualified employees for the majority of your jobs?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Sheet1!$B$7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98-1541-841F-165C7F047D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98-1541-841F-165C7F047D76}"/>
              </c:ext>
            </c:extLst>
          </c:dPt>
          <c:cat>
            <c:strRef>
              <c:f>Sheet1!$A$8:$A$9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Sheet1!$B$8:$B$9</c:f>
              <c:numCache>
                <c:formatCode>General</c:formatCode>
                <c:ptCount val="2"/>
                <c:pt idx="0">
                  <c:v>15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98-1541-841F-165C7F047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What job levels are hardest to fill in your company?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Sheet1!$B$22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12-3D4D-8763-BEDA3A8087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12-3D4D-8763-BEDA3A8087E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12-3D4D-8763-BEDA3A8087E1}"/>
              </c:ext>
            </c:extLst>
          </c:dPt>
          <c:cat>
            <c:strRef>
              <c:f>Sheet1!$A$23:$A$25</c:f>
              <c:strCache>
                <c:ptCount val="3"/>
                <c:pt idx="0">
                  <c:v>Low Skilled</c:v>
                </c:pt>
                <c:pt idx="1">
                  <c:v>Middle Skilled</c:v>
                </c:pt>
                <c:pt idx="2">
                  <c:v>High Skilled</c:v>
                </c:pt>
              </c:strCache>
            </c:strRef>
          </c:cat>
          <c:val>
            <c:numRef>
              <c:f>Sheet1!$B$23:$B$25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12-3D4D-8763-BEDA3A808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What is the average age of most new employees that you hire into your business/company?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Sheet1!$B$14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Sheet1!$A$15:$A$19</c:f>
              <c:strCache>
                <c:ptCount val="5"/>
                <c:pt idx="0">
                  <c:v>18-25 years</c:v>
                </c:pt>
                <c:pt idx="1">
                  <c:v>26-35 years</c:v>
                </c:pt>
                <c:pt idx="2">
                  <c:v>36-45 years</c:v>
                </c:pt>
                <c:pt idx="3">
                  <c:v>46-55 years</c:v>
                </c:pt>
                <c:pt idx="4">
                  <c:v>56-65 years</c:v>
                </c:pt>
              </c:strCache>
            </c:strRef>
          </c:cat>
          <c:val>
            <c:numRef>
              <c:f>Sheet1!$B$15:$B$19</c:f>
              <c:numCache>
                <c:formatCode>General</c:formatCode>
                <c:ptCount val="5"/>
                <c:pt idx="0">
                  <c:v>2</c:v>
                </c:pt>
                <c:pt idx="1">
                  <c:v>10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E4-DF45-AD24-2E7EA0DED3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33643407"/>
        <c:axId val="1933645039"/>
      </c:barChart>
      <c:catAx>
        <c:axId val="19336434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645039"/>
        <c:crosses val="autoZero"/>
        <c:auto val="1"/>
        <c:lblAlgn val="ctr"/>
        <c:lblOffset val="100"/>
        <c:noMultiLvlLbl val="0"/>
      </c:catAx>
      <c:valAx>
        <c:axId val="19336450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643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When your business/company struggles to fill open positions, what are the primary reasons for this?  CHOOSE ALL THAT APPLY - Selected Choice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Sheet1!$B$29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Sheet1!$A$30:$A$38</c:f>
              <c:strCache>
                <c:ptCount val="9"/>
                <c:pt idx="0">
                  <c:v>Cannot find individuals with the necessary skills</c:v>
                </c:pt>
                <c:pt idx="1">
                  <c:v>Individuals lack sufficient training</c:v>
                </c:pt>
                <c:pt idx="2">
                  <c:v>Individuals do not have the needed degrees or certificates</c:v>
                </c:pt>
                <c:pt idx="3">
                  <c:v>Individuals have limited work experience</c:v>
                </c:pt>
                <c:pt idx="4">
                  <c:v>Salary not high enough to attract qualified individuals</c:v>
                </c:pt>
                <c:pt idx="5">
                  <c:v>Competition from other employers makes it difficult to attract qualified individuals</c:v>
                </c:pt>
                <c:pt idx="6">
                  <c:v>Low interet</c:v>
                </c:pt>
                <c:pt idx="7">
                  <c:v>Do not meet legal requirements</c:v>
                </c:pt>
                <c:pt idx="8">
                  <c:v>People don’t want to live in the local area</c:v>
                </c:pt>
              </c:strCache>
            </c:strRef>
          </c:cat>
          <c:val>
            <c:numRef>
              <c:f>Sheet1!$B$30:$B$38</c:f>
              <c:numCache>
                <c:formatCode>General</c:formatCode>
                <c:ptCount val="9"/>
                <c:pt idx="0">
                  <c:v>12</c:v>
                </c:pt>
                <c:pt idx="1">
                  <c:v>8</c:v>
                </c:pt>
                <c:pt idx="2">
                  <c:v>5</c:v>
                </c:pt>
                <c:pt idx="3">
                  <c:v>6</c:v>
                </c:pt>
                <c:pt idx="4">
                  <c:v>4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AF-0842-831A-5AA45EF3E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33807631"/>
        <c:axId val="1934218751"/>
      </c:barChart>
      <c:catAx>
        <c:axId val="19338076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4218751"/>
        <c:crosses val="autoZero"/>
        <c:auto val="1"/>
        <c:lblAlgn val="ctr"/>
        <c:lblOffset val="100"/>
        <c:noMultiLvlLbl val="0"/>
      </c:catAx>
      <c:valAx>
        <c:axId val="19342187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807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06C7C-F904-ED4A-9A65-C430E622E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4FE4B-9A50-314E-ABBF-21AB6CB39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02DF1-26D8-D149-A51D-E7EE9CF45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720CD-5886-614B-B6CD-1A1FBF41A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212" y="6340475"/>
            <a:ext cx="604838" cy="365125"/>
          </a:xfrm>
        </p:spPr>
        <p:txBody>
          <a:bodyPr/>
          <a:lstStyle/>
          <a:p>
            <a:fld id="{B577ED30-68CD-E34D-9966-4FF881FE53E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5A7EBB-1344-954C-BB20-19319E8026B6}"/>
              </a:ext>
            </a:extLst>
          </p:cNvPr>
          <p:cNvSpPr/>
          <p:nvPr userDrawn="1"/>
        </p:nvSpPr>
        <p:spPr>
          <a:xfrm>
            <a:off x="0" y="0"/>
            <a:ext cx="12192000" cy="1285875"/>
          </a:xfrm>
          <a:prstGeom prst="rect">
            <a:avLst/>
          </a:prstGeom>
          <a:solidFill>
            <a:srgbClr val="ECC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65EB5E-9E9A-6547-8B33-0C977E815B35}"/>
              </a:ext>
            </a:extLst>
          </p:cNvPr>
          <p:cNvSpPr/>
          <p:nvPr userDrawn="1"/>
        </p:nvSpPr>
        <p:spPr>
          <a:xfrm>
            <a:off x="0" y="1185863"/>
            <a:ext cx="12192000" cy="114300"/>
          </a:xfrm>
          <a:prstGeom prst="rect">
            <a:avLst/>
          </a:prstGeom>
          <a:solidFill>
            <a:srgbClr val="469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9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6E593-6E73-F041-A3F0-18C99B288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B47F6-5669-E04A-9AAA-00FA83534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17462-0FEB-C24B-A959-480C68755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35E9-5CDA-9349-9B6E-C76B06EC038A}" type="datetimeFigureOut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21C85-B4E2-2F4D-A55B-3628CA502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5B48E-343E-1D4C-ACE0-6B73252B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ED30-68CD-E34D-9966-4FF881FE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7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DA82E7-8CF4-6341-9079-AFEF9C475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9CD46-C509-5347-BF74-CDE3265D6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E48E2-8D40-4F45-A9A7-34B3CB540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35E9-5CDA-9349-9B6E-C76B06EC038A}" type="datetimeFigureOut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407D3-EB1B-7847-B908-9271BEA73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81CF4-3E8D-F843-AF9B-39352636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ED30-68CD-E34D-9966-4FF881FE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03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44540-9C99-4149-B091-2F3F6F5FA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51FA0-8580-704E-895F-C777799A9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123EEF-B822-8E41-AA54-0A10F5597882}"/>
              </a:ext>
            </a:extLst>
          </p:cNvPr>
          <p:cNvSpPr/>
          <p:nvPr userDrawn="1"/>
        </p:nvSpPr>
        <p:spPr>
          <a:xfrm>
            <a:off x="0" y="0"/>
            <a:ext cx="12192000" cy="1285875"/>
          </a:xfrm>
          <a:prstGeom prst="rect">
            <a:avLst/>
          </a:prstGeom>
          <a:solidFill>
            <a:srgbClr val="ECC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891334-35F8-2945-85AE-669EA99D60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1212" y="6107113"/>
            <a:ext cx="2334576" cy="614362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ACED41A-880F-F84F-8E65-9C104C6D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AC11B12-17DD-A74F-BE3E-0FA833CCC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212" y="6340475"/>
            <a:ext cx="604838" cy="365125"/>
          </a:xfrm>
        </p:spPr>
        <p:txBody>
          <a:bodyPr/>
          <a:lstStyle/>
          <a:p>
            <a:fld id="{B577ED30-68CD-E34D-9966-4FF881FE53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858488-057F-0B41-8CE5-1B5D0ED023CF}"/>
              </a:ext>
            </a:extLst>
          </p:cNvPr>
          <p:cNvSpPr/>
          <p:nvPr userDrawn="1"/>
        </p:nvSpPr>
        <p:spPr>
          <a:xfrm>
            <a:off x="0" y="1185863"/>
            <a:ext cx="12192000" cy="114300"/>
          </a:xfrm>
          <a:prstGeom prst="rect">
            <a:avLst/>
          </a:prstGeom>
          <a:solidFill>
            <a:srgbClr val="469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BC5565-61F8-AE4B-80E5-968D102AB6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8000"/>
          </a:blip>
          <a:stretch>
            <a:fillRect/>
          </a:stretch>
        </p:blipFill>
        <p:spPr>
          <a:xfrm>
            <a:off x="11039127" y="254001"/>
            <a:ext cx="7112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2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C6EA-9A33-2F41-89F3-5B5C9673B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2CB35-2A34-E742-91CC-524A2B200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93896-7C75-1D4D-B11E-78B9013A8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35E9-5CDA-9349-9B6E-C76B06EC038A}" type="datetimeFigureOut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41D53-9020-C149-8DCF-3612E9F9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FA2BC-C03C-DD47-93C0-4B3E2323E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ED30-68CD-E34D-9966-4FF881FE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6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4AE5C-DD95-ED47-BF5C-F89FCD565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ADCAA-9583-E745-9A23-7C8C85E58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85B3B-94D9-294B-80A0-1F4799C5A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43D52-BA0F-0D48-9991-B38A81A9C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35E9-5CDA-9349-9B6E-C76B06EC038A}" type="datetimeFigureOut">
              <a:rPr lang="en-US" smtClean="0"/>
              <a:t>3/5/20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8307E-127A-C94F-A621-B52348E5D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F4612-815F-584A-87A3-8FC4E0C0D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ED30-68CD-E34D-9966-4FF881FE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30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014FC-06F6-F044-BB63-C6D64ECEE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F92E6-D720-3F4A-AEBE-E0066A14B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18450C-0778-644B-9CBE-36884EB84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05E197-4F32-D44A-B0AF-3FEDDFDF42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C9D190-3AE5-334A-BA7B-0FB0780A6D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C020C9-C66B-0148-AD43-31505099D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35E9-5CDA-9349-9B6E-C76B06EC038A}" type="datetimeFigureOut">
              <a:rPr lang="en-US" smtClean="0"/>
              <a:t>3/5/20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0DB9B5-7CCB-B340-BF3E-4B0661623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C41236-ED20-034A-B650-3757DE8EB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ED30-68CD-E34D-9966-4FF881FE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5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09B1D-099B-DF4F-8A1A-84330709B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53224A-F639-CF40-9DA4-745BC1AF9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35E9-5CDA-9349-9B6E-C76B06EC038A}" type="datetimeFigureOut">
              <a:rPr lang="en-US" smtClean="0"/>
              <a:t>3/5/20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F3D5CE-8F6D-FC49-A322-C5F1F0ED3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FCC696-9D1E-1A47-BE22-9723C50B0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ED30-68CD-E34D-9966-4FF881FE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8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102CF8-AB5C-D74F-8CE8-195C026BB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35E9-5CDA-9349-9B6E-C76B06EC038A}" type="datetimeFigureOut">
              <a:rPr lang="en-US" smtClean="0"/>
              <a:t>3/5/20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F00287-6F2B-2842-BDC6-E2732F8BB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130ED-D02D-BF49-A634-E7F90FF13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ED30-68CD-E34D-9966-4FF881FE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1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BE687-48C5-4045-8A90-1B8D2CED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7750F-BAB0-9147-9467-6D2A9EEB7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BA08D-6700-8447-B2A4-1D011C95C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31E24-1F04-044A-88B5-90B98D1A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35E9-5CDA-9349-9B6E-C76B06EC038A}" type="datetimeFigureOut">
              <a:rPr lang="en-US" smtClean="0"/>
              <a:t>3/5/20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72A6A-97C5-A244-A05D-61206252C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F87694-8BB5-624B-8583-58C961B98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ED30-68CD-E34D-9966-4FF881FE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387BB-17F4-F643-AFF7-83C642151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CE22DD-997B-7C40-B06B-81D25C5184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C9F74-FE0E-6644-867C-647FF2261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13FAD-24C4-5146-ACA5-4BC478127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35E9-5CDA-9349-9B6E-C76B06EC038A}" type="datetimeFigureOut">
              <a:rPr lang="en-US" smtClean="0"/>
              <a:t>3/5/20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2BE35-6E49-4044-A009-1F0A93F12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BD3B6-5292-7C42-BB21-9E660873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ED30-68CD-E34D-9966-4FF881FE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6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FB1474-1D30-944C-9E17-58583F3CD1A3}"/>
              </a:ext>
            </a:extLst>
          </p:cNvPr>
          <p:cNvSpPr/>
          <p:nvPr userDrawn="1"/>
        </p:nvSpPr>
        <p:spPr>
          <a:xfrm>
            <a:off x="0" y="0"/>
            <a:ext cx="12192000" cy="1285875"/>
          </a:xfrm>
          <a:prstGeom prst="rect">
            <a:avLst/>
          </a:prstGeom>
          <a:solidFill>
            <a:srgbClr val="ECC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06B708-1F82-8F4E-9F92-035D5AB03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2" y="500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5B8AA-F632-6740-A9C6-D363190AB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898D2-0F09-C54A-AE37-C3038648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635E9-5CDA-9349-9B6E-C76B06EC038A}" type="datetimeFigureOut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DA0F6-EEF8-0149-9D9C-360FEE304B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285F7-C4E2-DD47-9A6E-FDDE4BEA7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7ED30-68CD-E34D-9966-4FF881FE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3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4595F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4595F"/>
          </a:solidFill>
          <a:latin typeface="Avenir Next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4595F"/>
          </a:solidFill>
          <a:latin typeface="Avenir Next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4595F"/>
          </a:solidFill>
          <a:latin typeface="Avenir Next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4595F"/>
          </a:solidFill>
          <a:latin typeface="Avenir Next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4595F"/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C3C91-8A12-B84C-A43A-34A261091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dirty="0"/>
              <a:t>New Mexico CTE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4B571B-CE2B-2D43-835E-C87926E98A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Region E</a:t>
            </a:r>
          </a:p>
          <a:p>
            <a:r>
              <a:rPr lang="en-US" dirty="0"/>
              <a:t>Comprehensive Local Needs Assessment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D67AC9-8247-F247-8341-0AFF55F2B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267"/>
            <a:ext cx="4529139" cy="11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63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6A62C7-9BD3-5C4A-88F1-A5CF8437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2" y="50005"/>
            <a:ext cx="10515600" cy="1325563"/>
          </a:xfrm>
        </p:spPr>
        <p:txBody>
          <a:bodyPr/>
          <a:lstStyle/>
          <a:p>
            <a:r>
              <a:rPr lang="en-US" dirty="0"/>
              <a:t>Benefits of CTE</a:t>
            </a:r>
            <a:br>
              <a:rPr lang="en-US" dirty="0"/>
            </a:br>
            <a:r>
              <a:rPr lang="en-US" sz="2400" dirty="0"/>
              <a:t>Source: Association of Career and Technical Education/NM PED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E8459A-43D1-3C48-B2ED-EE08EF5AAB36}"/>
              </a:ext>
            </a:extLst>
          </p:cNvPr>
          <p:cNvSpPr txBox="1"/>
          <p:nvPr/>
        </p:nvSpPr>
        <p:spPr>
          <a:xfrm>
            <a:off x="595312" y="1781331"/>
            <a:ext cx="10677291" cy="46356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500"/>
              </a:spcAft>
            </a:pPr>
            <a:r>
              <a:rPr lang="en-US" sz="3200" u="sng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For High School Students</a:t>
            </a:r>
            <a:r>
              <a:rPr lang="en-US" sz="32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:</a:t>
            </a:r>
          </a:p>
          <a:p>
            <a:pPr marL="457200" indent="-4572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Graduate at 94% vs. 71% for non-CTE students</a:t>
            </a:r>
          </a:p>
          <a:p>
            <a:pPr marL="457200" indent="-4572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91% with 2-3 CTE credits enroll in college</a:t>
            </a:r>
          </a:p>
          <a:p>
            <a:pPr marL="914400" lvl="1" indent="-4572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58% of NM CTE concentrators go to college, advanced training, military service, or employment within six mo. after graduation</a:t>
            </a:r>
          </a:p>
          <a:p>
            <a:pPr marL="457200" indent="-4572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81% of HS dropouts say relevant, real-world opportunities would have kept them in school</a:t>
            </a:r>
          </a:p>
          <a:p>
            <a:pPr>
              <a:lnSpc>
                <a:spcPct val="114000"/>
              </a:lnSpc>
              <a:spcAft>
                <a:spcPts val="500"/>
              </a:spcAft>
            </a:pPr>
            <a:endParaRPr lang="en-US" sz="800" dirty="0">
              <a:solidFill>
                <a:schemeClr val="tx2"/>
              </a:solidFill>
              <a:latin typeface="Avenir Next" panose="020B0503020202020204" pitchFamily="34" charset="0"/>
              <a:cs typeface="Futura Medium" panose="020B0602020204020303" pitchFamily="34" charset="-79"/>
            </a:endParaRPr>
          </a:p>
          <a:p>
            <a:endParaRPr lang="en-US" sz="2400" dirty="0">
              <a:solidFill>
                <a:schemeClr val="tx2"/>
              </a:solidFill>
              <a:latin typeface="Avenir Next" panose="020B0503020202020204" pitchFamily="34" charset="0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5781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BE449F4-DA0C-CE4A-A8EB-5021343AA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CTE</a:t>
            </a:r>
            <a:br>
              <a:rPr lang="en-US" dirty="0"/>
            </a:br>
            <a:r>
              <a:rPr lang="en-US" sz="2400" dirty="0"/>
              <a:t>Source: Association of Career and Technical Education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778B7B-3615-D442-BD7A-EA799B807008}"/>
              </a:ext>
            </a:extLst>
          </p:cNvPr>
          <p:cNvSpPr txBox="1"/>
          <p:nvPr/>
        </p:nvSpPr>
        <p:spPr>
          <a:xfrm>
            <a:off x="595312" y="1557461"/>
            <a:ext cx="10887154" cy="41706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500"/>
              </a:spcAft>
            </a:pPr>
            <a:r>
              <a:rPr lang="en-US" sz="2400" u="sng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For College Students and Adults</a:t>
            </a: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: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Technical or Associate of Applied Science degrees </a:t>
            </a:r>
            <a:b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</a:b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out-earn bachelor degree holders by $2,000-$11,000. </a:t>
            </a:r>
            <a:r>
              <a:rPr lang="en-US" sz="16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(Research from TX, CO, VA)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27% of those with licenses or certificates earn more than average bachelor’s degree holder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48% of CTE concentrators earn credentials or diplomas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68% employed, in military service, or apprenticeships in 6 mo. of graduation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64% of all degrees awarded statewide</a:t>
            </a:r>
          </a:p>
        </p:txBody>
      </p:sp>
    </p:spTree>
    <p:extLst>
      <p:ext uri="{BB962C8B-B14F-4D97-AF65-F5344CB8AC3E}">
        <p14:creationId xmlns:p14="http://schemas.microsoft.com/office/powerpoint/2010/main" val="1712670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C60FC-4E4B-DD45-B41C-422C11273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CTE Matters to New Mexico</a:t>
            </a:r>
            <a:br>
              <a:rPr lang="en-US" dirty="0"/>
            </a:br>
            <a:r>
              <a:rPr lang="en-US" sz="2700" dirty="0"/>
              <a:t>(Source: National Alliance for Partnerships in Equity/NM PED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9C3318-69BE-A449-976C-37EE2251020A}"/>
              </a:ext>
            </a:extLst>
          </p:cNvPr>
          <p:cNvSpPr txBox="1"/>
          <p:nvPr/>
        </p:nvSpPr>
        <p:spPr>
          <a:xfrm>
            <a:off x="595312" y="1375568"/>
            <a:ext cx="10977095" cy="48621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500"/>
              </a:spcAft>
            </a:pPr>
            <a:r>
              <a:rPr lang="en-US" sz="3200" u="sng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Today</a:t>
            </a:r>
            <a:r>
              <a:rPr lang="en-US" sz="32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: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49% of low-income families have no post-secondary experience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34% of students earn AA/AS degrees in 6 years 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45% of students earn BA/BS degrees in 6 years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66% of all high school students are in CTE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54% of all college students are enrolled in CTE and </a:t>
            </a:r>
            <a:br>
              <a:rPr lang="en-US" sz="32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</a:br>
            <a:r>
              <a:rPr lang="en-US" sz="32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32% are CTE concentrators</a:t>
            </a:r>
          </a:p>
        </p:txBody>
      </p:sp>
    </p:spTree>
    <p:extLst>
      <p:ext uri="{BB962C8B-B14F-4D97-AF65-F5344CB8AC3E}">
        <p14:creationId xmlns:p14="http://schemas.microsoft.com/office/powerpoint/2010/main" val="2416343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C60FC-4E4B-DD45-B41C-422C11273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CTE Matters to Your Region</a:t>
            </a:r>
            <a:br>
              <a:rPr lang="en-US" dirty="0"/>
            </a:br>
            <a:r>
              <a:rPr lang="en-US" sz="2700" dirty="0"/>
              <a:t>(Source: Fordham Institute Report)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DB5CFA-6348-D34A-9862-915CE115B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061" y="1582614"/>
            <a:ext cx="11265877" cy="4712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How Aligned is CTE to Local Labor Markets?</a:t>
            </a:r>
            <a:br>
              <a:rPr lang="en-US" sz="2400" dirty="0"/>
            </a:br>
            <a:endParaRPr lang="en-US" sz="1600" i="1" dirty="0"/>
          </a:p>
          <a:p>
            <a:r>
              <a:rPr lang="en-US" sz="2400" dirty="0"/>
              <a:t>Fields that support a significant number of jobs see little CTE course-taking in high school</a:t>
            </a:r>
          </a:p>
          <a:p>
            <a:r>
              <a:rPr lang="en-US" sz="2400" dirty="0"/>
              <a:t>Students take more related CTE courses when aligned to more local jobs</a:t>
            </a:r>
          </a:p>
          <a:p>
            <a:pPr lvl="1"/>
            <a:r>
              <a:rPr lang="en-US" sz="2000" dirty="0"/>
              <a:t>80% of Americans lives less than a couple hours drive from home</a:t>
            </a:r>
          </a:p>
          <a:p>
            <a:pPr lvl="1"/>
            <a:r>
              <a:rPr lang="en-US" sz="2000" dirty="0"/>
              <a:t>Median distance is 18 miles; 44 miles for New Mexico</a:t>
            </a:r>
          </a:p>
          <a:p>
            <a:r>
              <a:rPr lang="en-US" sz="2400" dirty="0"/>
              <a:t>Call to action:</a:t>
            </a:r>
          </a:p>
          <a:p>
            <a:pPr lvl="1"/>
            <a:r>
              <a:rPr lang="en-US" sz="2000" dirty="0"/>
              <a:t>Local business, industry, secondary and post-secondary work in a united way</a:t>
            </a:r>
          </a:p>
          <a:p>
            <a:pPr lvl="1"/>
            <a:r>
              <a:rPr lang="en-US" sz="2000" dirty="0"/>
              <a:t>Better integration of what is taught in HS CTE programs  with skills, knowledge, and positions needed in local labor markets through sector strategies that include WBL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5551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40566-5CAA-6D4E-80A7-4F319FF09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 Career Clusters in CTE</a:t>
            </a:r>
          </a:p>
        </p:txBody>
      </p:sp>
      <p:pic>
        <p:nvPicPr>
          <p:cNvPr id="4" name="Picture 3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AD70C018-D6D5-D64D-82BC-35AA372E8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80" y="1567539"/>
            <a:ext cx="5846439" cy="5016026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8543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11802-A717-7543-9439-2A8AADEB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Pathways in CTE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9F50CA-8846-E146-ACAE-6C278997D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826" y="1843789"/>
            <a:ext cx="9656347" cy="425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54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11802-A717-7543-9439-2A8AADEB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Pathways in CTE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8BAE7E-2E9E-364A-9813-40031916F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700" y="1259740"/>
            <a:ext cx="7380599" cy="570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25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11802-A717-7543-9439-2A8AADEB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Pathways in CTE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EAEFA5-FD3A-8148-9475-450B2B92D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205" y="1248157"/>
            <a:ext cx="7395589" cy="571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9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D1CEB-AD92-384F-B5B9-91C375603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 E – Perkins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5B9C6-6B66-3E4E-8D4C-5B008AC89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$470,778</a:t>
            </a:r>
          </a:p>
          <a:p>
            <a:pPr marL="0" indent="0" algn="ctr">
              <a:buNone/>
            </a:pPr>
            <a:r>
              <a:rPr lang="en-US" sz="3600" b="1" dirty="0"/>
              <a:t>School Year 2020-21</a:t>
            </a:r>
          </a:p>
        </p:txBody>
      </p:sp>
    </p:spTree>
    <p:extLst>
      <p:ext uri="{BB962C8B-B14F-4D97-AF65-F5344CB8AC3E}">
        <p14:creationId xmlns:p14="http://schemas.microsoft.com/office/powerpoint/2010/main" val="274522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18A65-9EF7-9E46-B2C7-2E859FA35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Provide CTE in Region 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3BB95-B5F4-9647-A064-C512761D4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3377"/>
            <a:ext cx="10515600" cy="1503729"/>
          </a:xfrm>
        </p:spPr>
        <p:txBody>
          <a:bodyPr numCol="3"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dirty="0"/>
              <a:t>Belen Consolidated</a:t>
            </a:r>
          </a:p>
          <a:p>
            <a:pPr marL="0" lvl="0" indent="0">
              <a:buNone/>
            </a:pPr>
            <a:r>
              <a:rPr lang="en-US" dirty="0"/>
              <a:t>Bernalillo</a:t>
            </a:r>
          </a:p>
          <a:p>
            <a:pPr marL="0" lvl="0" indent="0">
              <a:buNone/>
            </a:pPr>
            <a:r>
              <a:rPr lang="en-US" dirty="0"/>
              <a:t>Estancia Municipal</a:t>
            </a:r>
          </a:p>
          <a:p>
            <a:pPr marL="0" lvl="0" indent="0">
              <a:buNone/>
            </a:pPr>
            <a:r>
              <a:rPr lang="en-US" dirty="0"/>
              <a:t>Los Lunas</a:t>
            </a:r>
          </a:p>
          <a:p>
            <a:pPr marL="0" lvl="0" indent="0">
              <a:buNone/>
            </a:pPr>
            <a:r>
              <a:rPr lang="en-US" dirty="0"/>
              <a:t>Moriarty</a:t>
            </a:r>
          </a:p>
          <a:p>
            <a:pPr marL="0" lvl="0" indent="0">
              <a:buNone/>
            </a:pPr>
            <a:r>
              <a:rPr lang="en-US" dirty="0"/>
              <a:t>Mountainair</a:t>
            </a:r>
          </a:p>
          <a:p>
            <a:pPr marL="0" lvl="0" indent="0">
              <a:buNone/>
            </a:pPr>
            <a:r>
              <a:rPr lang="en-US" dirty="0"/>
              <a:t>Rio Rancho</a:t>
            </a:r>
          </a:p>
          <a:p>
            <a:pPr marL="0" lvl="0" indent="0">
              <a:buNone/>
            </a:pPr>
            <a:br>
              <a:rPr lang="en-US" dirty="0"/>
            </a:br>
            <a:r>
              <a:rPr lang="en-US" dirty="0"/>
              <a:t>State Charter-School of Dreams</a:t>
            </a:r>
          </a:p>
          <a:p>
            <a:pPr marL="0" lvl="0" indent="0">
              <a:buNone/>
            </a:pPr>
            <a:r>
              <a:rPr lang="en-US" dirty="0"/>
              <a:t>State Charter-Robert F Kennedy</a:t>
            </a:r>
          </a:p>
          <a:p>
            <a:pPr marL="0" lvl="0" indent="0">
              <a:buNone/>
            </a:pPr>
            <a:endParaRPr lang="en-US" sz="18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7DB2F87-646D-D243-8646-0819D9A3E114}"/>
              </a:ext>
            </a:extLst>
          </p:cNvPr>
          <p:cNvSpPr txBox="1">
            <a:spLocks/>
          </p:cNvSpPr>
          <p:nvPr/>
        </p:nvSpPr>
        <p:spPr>
          <a:xfrm>
            <a:off x="838200" y="1584792"/>
            <a:ext cx="10515600" cy="888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4595F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4595F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4595F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4595F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4595F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Region E comprises a number of school districts and charter schools: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6DE70E8-B5F4-0B4E-9D9F-97F54FB1B32C}"/>
              </a:ext>
            </a:extLst>
          </p:cNvPr>
          <p:cNvSpPr txBox="1">
            <a:spLocks/>
          </p:cNvSpPr>
          <p:nvPr/>
        </p:nvSpPr>
        <p:spPr>
          <a:xfrm>
            <a:off x="838200" y="4290406"/>
            <a:ext cx="10515600" cy="1965603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4595F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4595F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4595F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4595F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4595F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Three Colleges:</a:t>
            </a:r>
          </a:p>
          <a:p>
            <a:pPr marL="0" indent="0">
              <a:buNone/>
            </a:pPr>
            <a:r>
              <a:rPr lang="en-US" dirty="0"/>
              <a:t>University of New Mexico</a:t>
            </a:r>
          </a:p>
          <a:p>
            <a:pPr marL="0" indent="0">
              <a:buNone/>
            </a:pPr>
            <a:r>
              <a:rPr lang="en-US" dirty="0"/>
              <a:t>UNM-Valencia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Central New Mexico Community College (CNM)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05CFCF-EEFD-1643-BDF8-1BF2C3FC5FD6}"/>
              </a:ext>
            </a:extLst>
          </p:cNvPr>
          <p:cNvSpPr txBox="1"/>
          <p:nvPr/>
        </p:nvSpPr>
        <p:spPr>
          <a:xfrm>
            <a:off x="6096000" y="5994399"/>
            <a:ext cx="3452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REC 5</a:t>
            </a:r>
          </a:p>
        </p:txBody>
      </p:sp>
    </p:spTree>
    <p:extLst>
      <p:ext uri="{BB962C8B-B14F-4D97-AF65-F5344CB8AC3E}">
        <p14:creationId xmlns:p14="http://schemas.microsoft.com/office/powerpoint/2010/main" val="2000667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08A31-4FE1-6044-B7DB-5BCAB55F4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429A0-8366-DC45-8030-175973290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Tracey Bryan, President/CEO</a:t>
            </a:r>
          </a:p>
          <a:p>
            <a:pPr marL="0" indent="0">
              <a:buNone/>
            </a:pPr>
            <a:r>
              <a:rPr lang="en-US" dirty="0"/>
              <a:t>The Bridge of Southern New Mexico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Trevor Stokes, Labor Market Analyst</a:t>
            </a:r>
          </a:p>
          <a:p>
            <a:pPr marL="0" indent="0">
              <a:buNone/>
            </a:pPr>
            <a:r>
              <a:rPr lang="en-US" dirty="0"/>
              <a:t>NS4ed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304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64EB1-E736-994D-90F8-BCF48668A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CTE Matters to Workforce Needs</a:t>
            </a:r>
            <a:br>
              <a:rPr lang="en-US" dirty="0"/>
            </a:br>
            <a:r>
              <a:rPr lang="en-US" sz="2700" dirty="0"/>
              <a:t>Source: New Mexico Dept. of Workforce Solutions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5CB749-5F8D-6648-8FAC-D5969001A4EC}"/>
              </a:ext>
            </a:extLst>
          </p:cNvPr>
          <p:cNvSpPr txBox="1"/>
          <p:nvPr/>
        </p:nvSpPr>
        <p:spPr>
          <a:xfrm>
            <a:off x="595311" y="1708880"/>
            <a:ext cx="10842183" cy="387901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500"/>
              </a:spcAft>
            </a:pPr>
            <a:r>
              <a:rPr lang="en-US" sz="2800" u="sng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From Now to 2026</a:t>
            </a:r>
            <a:r>
              <a:rPr lang="en-US" sz="28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: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20% increase in Healthcare &amp; Social Assistance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15% increase in Mining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11% increase in Professional, Scientific, &amp; Technical Assistance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5% increase in Construction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5% increase in Educational Services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5% increase in Transportation &amp; Warehousing</a:t>
            </a:r>
          </a:p>
        </p:txBody>
      </p:sp>
    </p:spTree>
    <p:extLst>
      <p:ext uri="{BB962C8B-B14F-4D97-AF65-F5344CB8AC3E}">
        <p14:creationId xmlns:p14="http://schemas.microsoft.com/office/powerpoint/2010/main" val="2149845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7BB80-8DE5-D84F-92F3-8A0115BED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NM Industry Sectors</a:t>
            </a:r>
            <a:br>
              <a:rPr lang="en-US" dirty="0"/>
            </a:br>
            <a:r>
              <a:rPr lang="en-US" sz="2400" dirty="0"/>
              <a:t>Governor Michelle Lujan Grisham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7AAE95-559A-474A-AB19-A7423590A288}"/>
              </a:ext>
            </a:extLst>
          </p:cNvPr>
          <p:cNvSpPr txBox="1"/>
          <p:nvPr/>
        </p:nvSpPr>
        <p:spPr>
          <a:xfrm>
            <a:off x="595311" y="1471898"/>
            <a:ext cx="11001378" cy="704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500"/>
              </a:spcAft>
            </a:pPr>
            <a:r>
              <a:rPr lang="en-US" sz="3600" u="sng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Target Sectors for a Diversified Economy</a:t>
            </a:r>
            <a:r>
              <a:rPr lang="en-US" sz="36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9D057B-2595-A04B-94DA-D3DF0CA01B26}"/>
              </a:ext>
            </a:extLst>
          </p:cNvPr>
          <p:cNvSpPr txBox="1"/>
          <p:nvPr/>
        </p:nvSpPr>
        <p:spPr>
          <a:xfrm>
            <a:off x="595311" y="2272781"/>
            <a:ext cx="11156977" cy="4722896"/>
          </a:xfrm>
          <a:prstGeom prst="rect">
            <a:avLst/>
          </a:prstGeom>
          <a:noFill/>
          <a:effectLst/>
        </p:spPr>
        <p:txBody>
          <a:bodyPr wrap="square" numCol="2" rtlCol="0">
            <a:spAutoFit/>
          </a:bodyPr>
          <a:lstStyle/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Cybersecurity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Intelligent Manufacturing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Sustainable and Green Industries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Bioscience and Health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Tourism and Outdoor Industries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Digital Media and Film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Sustainable and Value-Added Agriculture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Aerospace</a:t>
            </a:r>
          </a:p>
          <a:p>
            <a:pPr>
              <a:lnSpc>
                <a:spcPct val="114000"/>
              </a:lnSpc>
              <a:spcAft>
                <a:spcPts val="500"/>
              </a:spcAft>
            </a:pPr>
            <a:endParaRPr lang="en-US" sz="3400" dirty="0">
              <a:solidFill>
                <a:schemeClr val="tx2"/>
              </a:solidFill>
              <a:latin typeface="Avenir Next" panose="020B0503020202020204" pitchFamily="34" charset="0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84808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3D37-90B3-8949-9095-FDBFC318E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18254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Does the Labor Market Tell Us?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C22136-FC74-DD42-A6F4-636A4D8B5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334" y="1632858"/>
            <a:ext cx="13565274" cy="48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04564-BD31-E14F-893E-C0328924F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334" y="6509657"/>
            <a:ext cx="135652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2CD9103-D42E-FD48-8A2F-5515C11C6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539B3E9-17B7-4AC8-BA4C-000F302DBF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7298938"/>
              </p:ext>
            </p:extLst>
          </p:nvPr>
        </p:nvGraphicFramePr>
        <p:xfrm>
          <a:off x="2022021" y="1632858"/>
          <a:ext cx="8147957" cy="4503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6">
            <a:extLst>
              <a:ext uri="{FF2B5EF4-FFF2-40B4-BE49-F238E27FC236}">
                <a16:creationId xmlns:a16="http://schemas.microsoft.com/office/drawing/2014/main" id="{0CDC754B-5085-D040-AB95-095F1D7B1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13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13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153F78B-1CCF-4B46-BAE1-6826949FEE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224260"/>
              </p:ext>
            </p:extLst>
          </p:nvPr>
        </p:nvGraphicFramePr>
        <p:xfrm>
          <a:off x="595312" y="1358990"/>
          <a:ext cx="11144931" cy="4536627"/>
        </p:xfrm>
        <a:graphic>
          <a:graphicData uri="http://schemas.openxmlformats.org/drawingml/2006/table">
            <a:tbl>
              <a:tblPr firstRow="1" firstCol="1" bandRow="1"/>
              <a:tblGrid>
                <a:gridCol w="497407">
                  <a:extLst>
                    <a:ext uri="{9D8B030D-6E8A-4147-A177-3AD203B41FA5}">
                      <a16:colId xmlns:a16="http://schemas.microsoft.com/office/drawing/2014/main" val="603921642"/>
                    </a:ext>
                  </a:extLst>
                </a:gridCol>
                <a:gridCol w="6251152">
                  <a:extLst>
                    <a:ext uri="{9D8B030D-6E8A-4147-A177-3AD203B41FA5}">
                      <a16:colId xmlns:a16="http://schemas.microsoft.com/office/drawing/2014/main" val="4132696603"/>
                    </a:ext>
                  </a:extLst>
                </a:gridCol>
                <a:gridCol w="1143705">
                  <a:extLst>
                    <a:ext uri="{9D8B030D-6E8A-4147-A177-3AD203B41FA5}">
                      <a16:colId xmlns:a16="http://schemas.microsoft.com/office/drawing/2014/main" val="4224741228"/>
                    </a:ext>
                  </a:extLst>
                </a:gridCol>
                <a:gridCol w="1531906">
                  <a:extLst>
                    <a:ext uri="{9D8B030D-6E8A-4147-A177-3AD203B41FA5}">
                      <a16:colId xmlns:a16="http://schemas.microsoft.com/office/drawing/2014/main" val="3833168891"/>
                    </a:ext>
                  </a:extLst>
                </a:gridCol>
                <a:gridCol w="1720761">
                  <a:extLst>
                    <a:ext uri="{9D8B030D-6E8A-4147-A177-3AD203B41FA5}">
                      <a16:colId xmlns:a16="http://schemas.microsoft.com/office/drawing/2014/main" val="4197004593"/>
                    </a:ext>
                  </a:extLst>
                </a:gridCol>
              </a:tblGrid>
              <a:tr h="278687">
                <a:tc gridSpan="2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Sector/Top Detailed Industries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6" marR="87546" marT="43773" marB="43773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Jobs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Wages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Location Quotient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897695"/>
                  </a:ext>
                </a:extLst>
              </a:tr>
              <a:tr h="278687">
                <a:tc gridSpan="5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Government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6" marR="87546" marT="43773" marB="43773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318169"/>
                  </a:ext>
                </a:extLst>
              </a:tr>
              <a:tr h="20026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Government, Excluding Education and Hospitals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21,577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$43,505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09660"/>
                  </a:ext>
                </a:extLst>
              </a:tr>
              <a:tr h="20026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 (Local Government)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20,391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$35,480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285480"/>
                  </a:ext>
                </a:extLst>
              </a:tr>
              <a:tr h="20026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Federal Government, Civilian, Excluding Postal Service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12,837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$84,420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672449"/>
                  </a:ext>
                </a:extLst>
              </a:tr>
              <a:tr h="20026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 (State Government)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10,903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$53,434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730464"/>
                  </a:ext>
                </a:extLst>
              </a:tr>
              <a:tr h="20026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Hospitals (State Government)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8,464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$58,148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8.62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228519"/>
                  </a:ext>
                </a:extLst>
              </a:tr>
              <a:tr h="20026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 Government, Excluding Education and Hospitals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7,072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$51,061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605452"/>
                  </a:ext>
                </a:extLst>
              </a:tr>
              <a:tr h="20026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Federal Government, Military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5,620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$52,457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566566"/>
                  </a:ext>
                </a:extLst>
              </a:tr>
              <a:tr h="20026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 Postal Service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1,563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$62,381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689079"/>
                  </a:ext>
                </a:extLst>
              </a:tr>
              <a:tr h="278687">
                <a:tc gridSpan="5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 Care and Social Assistance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6" marR="87546" marT="43773" marB="43773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809868"/>
                  </a:ext>
                </a:extLst>
              </a:tr>
              <a:tr h="20026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 Medical and Surgical Hospitals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10,156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$68,285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874143"/>
                  </a:ext>
                </a:extLst>
              </a:tr>
              <a:tr h="20026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Services for the Elderly and Persons with Disabilities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8,125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$18,814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514289"/>
                  </a:ext>
                </a:extLst>
              </a:tr>
              <a:tr h="20026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Offices of Physicians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5,551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$82,337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530094"/>
                  </a:ext>
                </a:extLst>
              </a:tr>
              <a:tr h="20026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 Health Care Services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4,934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$25,150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1.28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586970"/>
                  </a:ext>
                </a:extLst>
              </a:tr>
              <a:tr h="20026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Outpatient Care Centers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4,747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$59,270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264678"/>
                  </a:ext>
                </a:extLst>
              </a:tr>
              <a:tr h="20026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Child Day Care Services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3,132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$23,267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1.29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632478"/>
                  </a:ext>
                </a:extLst>
              </a:tr>
              <a:tr h="20026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Nursing Care Facilities (Skilled Nursing Facilities)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2,988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$41,047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016991"/>
                  </a:ext>
                </a:extLst>
              </a:tr>
              <a:tr h="20026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Offices of Dentists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2,982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$48,922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638902"/>
                  </a:ext>
                </a:extLst>
              </a:tr>
              <a:tr h="20026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Continuing Care Retirement Communities and Assisted Living Facilities for the Elderly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2,751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$24,818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831911"/>
                  </a:ext>
                </a:extLst>
              </a:tr>
              <a:tr h="20026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Medical and Diagnostic Laboratories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1,785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$58,887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2.48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59" marR="65659" marT="91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818419"/>
                  </a:ext>
                </a:extLst>
              </a:tr>
            </a:tbl>
          </a:graphicData>
        </a:graphic>
      </p:graphicFrame>
      <p:sp>
        <p:nvSpPr>
          <p:cNvPr id="15" name="Title 14">
            <a:extLst>
              <a:ext uri="{FF2B5EF4-FFF2-40B4-BE49-F238E27FC236}">
                <a16:creationId xmlns:a16="http://schemas.microsoft.com/office/drawing/2014/main" id="{2BBD3ECE-BBBC-6840-9275-7FE973077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Does the Labor Market Tell Us?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373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07338BC-B85B-B344-BA8F-B6AB8BCDD0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298991"/>
              </p:ext>
            </p:extLst>
          </p:nvPr>
        </p:nvGraphicFramePr>
        <p:xfrm>
          <a:off x="595312" y="1375568"/>
          <a:ext cx="11079616" cy="5158896"/>
        </p:xfrm>
        <a:graphic>
          <a:graphicData uri="http://schemas.openxmlformats.org/drawingml/2006/table">
            <a:tbl>
              <a:tblPr firstRow="1" firstCol="1" bandRow="1"/>
              <a:tblGrid>
                <a:gridCol w="567137">
                  <a:extLst>
                    <a:ext uri="{9D8B030D-6E8A-4147-A177-3AD203B41FA5}">
                      <a16:colId xmlns:a16="http://schemas.microsoft.com/office/drawing/2014/main" val="344324459"/>
                    </a:ext>
                  </a:extLst>
                </a:gridCol>
                <a:gridCol w="5220048">
                  <a:extLst>
                    <a:ext uri="{9D8B030D-6E8A-4147-A177-3AD203B41FA5}">
                      <a16:colId xmlns:a16="http://schemas.microsoft.com/office/drawing/2014/main" val="1726976648"/>
                    </a:ext>
                  </a:extLst>
                </a:gridCol>
                <a:gridCol w="1333088">
                  <a:extLst>
                    <a:ext uri="{9D8B030D-6E8A-4147-A177-3AD203B41FA5}">
                      <a16:colId xmlns:a16="http://schemas.microsoft.com/office/drawing/2014/main" val="3119299828"/>
                    </a:ext>
                  </a:extLst>
                </a:gridCol>
                <a:gridCol w="1942369">
                  <a:extLst>
                    <a:ext uri="{9D8B030D-6E8A-4147-A177-3AD203B41FA5}">
                      <a16:colId xmlns:a16="http://schemas.microsoft.com/office/drawing/2014/main" val="276142093"/>
                    </a:ext>
                  </a:extLst>
                </a:gridCol>
                <a:gridCol w="2016974">
                  <a:extLst>
                    <a:ext uri="{9D8B030D-6E8A-4147-A177-3AD203B41FA5}">
                      <a16:colId xmlns:a16="http://schemas.microsoft.com/office/drawing/2014/main" val="1627287616"/>
                    </a:ext>
                  </a:extLst>
                </a:gridCol>
              </a:tblGrid>
              <a:tr h="241717">
                <a:tc gridSpan="2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Sector/Top Detailed Industries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2" marR="75932" marT="37966" marB="37966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Jobs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Earnings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Location Quotient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828270"/>
                  </a:ext>
                </a:extLst>
              </a:tr>
              <a:tr h="241717">
                <a:tc gridSpan="5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Professional, Scientific and Technical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2" marR="75932" marT="37966" marB="37966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863344"/>
                  </a:ext>
                </a:extLst>
              </a:tr>
              <a:tr h="173695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Research/Development-Physical, Engineering, Life Science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13,343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$104,544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7.95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632615"/>
                  </a:ext>
                </a:extLst>
              </a:tr>
              <a:tr h="173695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Computer Systems Design and Related Services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3,385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$71,940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980769"/>
                  </a:ext>
                </a:extLst>
              </a:tr>
              <a:tr h="173695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Offices of Lawyers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3,381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$78,052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590509"/>
                  </a:ext>
                </a:extLst>
              </a:tr>
              <a:tr h="173695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Engineering Services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3,204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$92,322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1.24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994886"/>
                  </a:ext>
                </a:extLst>
              </a:tr>
              <a:tr h="173695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Accounting, Tax Prep, Bookkeeping, and Payroll Services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2,166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$51,607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111260"/>
                  </a:ext>
                </a:extLst>
              </a:tr>
              <a:tr h="173695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 Consulting Services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1,418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$74,242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0.44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166906"/>
                  </a:ext>
                </a:extLst>
              </a:tr>
              <a:tr h="173695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Veterinary Services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1,088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$39,425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772976"/>
                  </a:ext>
                </a:extLst>
              </a:tr>
              <a:tr h="173695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Architectural Services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628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$63,524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724920"/>
                  </a:ext>
                </a:extLst>
              </a:tr>
              <a:tr h="173695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Environmental Consulting Services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$72,573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74231"/>
                  </a:ext>
                </a:extLst>
              </a:tr>
              <a:tr h="173695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Research/Development-Social Sciences and Humanities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554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$29,067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3.34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67174"/>
                  </a:ext>
                </a:extLst>
              </a:tr>
              <a:tr h="241717">
                <a:tc gridSpan="5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Administrative and Waste Services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2" marR="75932" marT="37966" marB="37966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108969"/>
                  </a:ext>
                </a:extLst>
              </a:tr>
              <a:tr h="173695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Telephone Call Centers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6,489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$35,242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4.97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857539"/>
                  </a:ext>
                </a:extLst>
              </a:tr>
              <a:tr h="173695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Temporary Help Services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4,060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$28,030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108502"/>
                  </a:ext>
                </a:extLst>
              </a:tr>
              <a:tr h="173695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Janitorial Services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2,971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$15,676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934446"/>
                  </a:ext>
                </a:extLst>
              </a:tr>
              <a:tr h="173695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Investigation, Guard, and Armored Car Services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2,756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$27,698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721454"/>
                  </a:ext>
                </a:extLst>
              </a:tr>
              <a:tr h="241717">
                <a:tc gridSpan="5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Construction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2" marR="75932" marT="37966" marB="37966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685294"/>
                  </a:ext>
                </a:extLst>
              </a:tr>
              <a:tr h="173695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Electrical Contractors, Wiring Installation Contractors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4,017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$56,819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532324"/>
                  </a:ext>
                </a:extLst>
              </a:tr>
              <a:tr h="173695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Commercial and Institutional Building Construction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3,580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$60,139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706731"/>
                  </a:ext>
                </a:extLst>
              </a:tr>
              <a:tr h="173695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Plumbing, Heating, and Air-Conditioning Contractors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2,851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$51,405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729921"/>
                  </a:ext>
                </a:extLst>
              </a:tr>
              <a:tr h="173695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Residential Building Construction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2,046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$48,063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620656"/>
                  </a:ext>
                </a:extLst>
              </a:tr>
              <a:tr h="173695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Highway, Street, and Bridge Construction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1,324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$55,032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312825"/>
                  </a:ext>
                </a:extLst>
              </a:tr>
              <a:tr h="173695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Water/Sewer Line and Related Structures Construction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1,186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$61,476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2.35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49" marR="56949" marT="791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688753"/>
                  </a:ext>
                </a:extLst>
              </a:tr>
            </a:tbl>
          </a:graphicData>
        </a:graphic>
      </p:graphicFrame>
      <p:sp>
        <p:nvSpPr>
          <p:cNvPr id="14" name="Title 13">
            <a:extLst>
              <a:ext uri="{FF2B5EF4-FFF2-40B4-BE49-F238E27FC236}">
                <a16:creationId xmlns:a16="http://schemas.microsoft.com/office/drawing/2014/main" id="{DDF22209-A654-FB41-B81C-55F1DDA63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Does the Labor Market Tell Us?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846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F80FCB5-9A7F-9646-99BA-DD17C8DC2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668093"/>
              </p:ext>
            </p:extLst>
          </p:nvPr>
        </p:nvGraphicFramePr>
        <p:xfrm>
          <a:off x="838197" y="2110219"/>
          <a:ext cx="10515601" cy="3294771"/>
        </p:xfrm>
        <a:graphic>
          <a:graphicData uri="http://schemas.openxmlformats.org/drawingml/2006/table">
            <a:tbl>
              <a:tblPr firstRow="1" firstCol="1" bandRow="1"/>
              <a:tblGrid>
                <a:gridCol w="610143">
                  <a:extLst>
                    <a:ext uri="{9D8B030D-6E8A-4147-A177-3AD203B41FA5}">
                      <a16:colId xmlns:a16="http://schemas.microsoft.com/office/drawing/2014/main" val="3201003976"/>
                    </a:ext>
                  </a:extLst>
                </a:gridCol>
                <a:gridCol w="5567548">
                  <a:extLst>
                    <a:ext uri="{9D8B030D-6E8A-4147-A177-3AD203B41FA5}">
                      <a16:colId xmlns:a16="http://schemas.microsoft.com/office/drawing/2014/main" val="2918517486"/>
                    </a:ext>
                  </a:extLst>
                </a:gridCol>
                <a:gridCol w="1207334">
                  <a:extLst>
                    <a:ext uri="{9D8B030D-6E8A-4147-A177-3AD203B41FA5}">
                      <a16:colId xmlns:a16="http://schemas.microsoft.com/office/drawing/2014/main" val="3766040622"/>
                    </a:ext>
                  </a:extLst>
                </a:gridCol>
                <a:gridCol w="1505928">
                  <a:extLst>
                    <a:ext uri="{9D8B030D-6E8A-4147-A177-3AD203B41FA5}">
                      <a16:colId xmlns:a16="http://schemas.microsoft.com/office/drawing/2014/main" val="2565630276"/>
                    </a:ext>
                  </a:extLst>
                </a:gridCol>
                <a:gridCol w="1624648">
                  <a:extLst>
                    <a:ext uri="{9D8B030D-6E8A-4147-A177-3AD203B41FA5}">
                      <a16:colId xmlns:a16="http://schemas.microsoft.com/office/drawing/2014/main" val="2290700914"/>
                    </a:ext>
                  </a:extLst>
                </a:gridCol>
              </a:tblGrid>
              <a:tr h="843551">
                <a:tc gridSpan="2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Sector/Top Detailed Industries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7218" marR="207218" marT="103609" marB="103609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Jobs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414" marR="155414" marT="2158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Wages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414" marR="155414" marT="2158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Location Quotient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414" marR="155414" marT="2158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600182"/>
                  </a:ext>
                </a:extLst>
              </a:tr>
              <a:tr h="659645">
                <a:tc gridSpan="5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Manufacturing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7218" marR="207218" marT="103609" marB="103609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383382"/>
                  </a:ext>
                </a:extLst>
              </a:tr>
              <a:tr h="474012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414" marR="155414" marT="2158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Semiconductor, Electronic Components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414" marR="155414" marT="2158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3,002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414" marR="155414" marT="2158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$97,359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414" marR="155414" marT="2158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3.09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414" marR="155414" marT="2158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576262"/>
                  </a:ext>
                </a:extLst>
              </a:tr>
              <a:tr h="843551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414" marR="155414" marT="2158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Navigational…, Electromedical, and Control Instruments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414" marR="155414" marT="2158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954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414" marR="155414" marT="2158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$81,505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414" marR="155414" marT="2158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0.88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414" marR="155414" marT="2158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476476"/>
                  </a:ext>
                </a:extLst>
              </a:tr>
              <a:tr h="474012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414" marR="155414" marT="2158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Pharmaceutical and Medicine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414" marR="155414" marT="2158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651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414" marR="155414" marT="2158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$53,127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414" marR="155414" marT="2158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0.84</a:t>
                      </a:r>
                      <a:endParaRPr lang="en-US" sz="4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5414" marR="155414" marT="2158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69347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94B7E4C-737C-AF46-9245-6CEA8E376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Does the Labor Market Tell Us?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32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3D37-90B3-8949-9095-FDBFC318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Labor Market Tell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78BA8-1FB0-D044-BFDD-967F98B8A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616"/>
            <a:ext cx="10515600" cy="4692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The occupation families with the largest projected growth include:</a:t>
            </a:r>
            <a:br>
              <a:rPr lang="en-US" sz="4000" dirty="0"/>
            </a:br>
            <a:endParaRPr lang="en-US" sz="1000" dirty="0"/>
          </a:p>
          <a:p>
            <a:pPr lvl="1"/>
            <a:r>
              <a:rPr lang="en-US" dirty="0"/>
              <a:t>Government and Government Enterprises</a:t>
            </a:r>
          </a:p>
          <a:p>
            <a:pPr lvl="1"/>
            <a:r>
              <a:rPr lang="en-US" dirty="0"/>
              <a:t>Health Care and Social Assistance</a:t>
            </a:r>
          </a:p>
          <a:p>
            <a:pPr lvl="1"/>
            <a:r>
              <a:rPr lang="en-US" dirty="0"/>
              <a:t>Retail Trade</a:t>
            </a:r>
          </a:p>
          <a:p>
            <a:pPr lvl="1"/>
            <a:r>
              <a:rPr lang="en-US" dirty="0"/>
              <a:t>Accommodation and Food Service</a:t>
            </a:r>
          </a:p>
          <a:p>
            <a:pPr lvl="1"/>
            <a:r>
              <a:rPr lang="en-US" dirty="0"/>
              <a:t>Professional, Scientific and Technical Services</a:t>
            </a:r>
          </a:p>
          <a:p>
            <a:pPr lvl="1"/>
            <a:r>
              <a:rPr lang="en-US" dirty="0"/>
              <a:t>Administrative and Waste Management Services</a:t>
            </a:r>
          </a:p>
          <a:p>
            <a:pPr lvl="1"/>
            <a:r>
              <a:rPr lang="en-US" dirty="0"/>
              <a:t>Construction</a:t>
            </a:r>
          </a:p>
          <a:p>
            <a:pPr lvl="1"/>
            <a:r>
              <a:rPr lang="en-US" dirty="0"/>
              <a:t>Manufacturing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34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3D37-90B3-8949-9095-FDBFC318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Labor Market Tell Us?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9A1E444-A3EC-E34C-B46E-B5A9D92735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951638"/>
              </p:ext>
            </p:extLst>
          </p:nvPr>
        </p:nvGraphicFramePr>
        <p:xfrm>
          <a:off x="838198" y="1537685"/>
          <a:ext cx="10515603" cy="5145178"/>
        </p:xfrm>
        <a:graphic>
          <a:graphicData uri="http://schemas.openxmlformats.org/drawingml/2006/table">
            <a:tbl>
              <a:tblPr firstRow="1" firstCol="1" bandRow="1"/>
              <a:tblGrid>
                <a:gridCol w="3136060">
                  <a:extLst>
                    <a:ext uri="{9D8B030D-6E8A-4147-A177-3AD203B41FA5}">
                      <a16:colId xmlns:a16="http://schemas.microsoft.com/office/drawing/2014/main" val="2816310468"/>
                    </a:ext>
                  </a:extLst>
                </a:gridCol>
                <a:gridCol w="1075780">
                  <a:extLst>
                    <a:ext uri="{9D8B030D-6E8A-4147-A177-3AD203B41FA5}">
                      <a16:colId xmlns:a16="http://schemas.microsoft.com/office/drawing/2014/main" val="3874760622"/>
                    </a:ext>
                  </a:extLst>
                </a:gridCol>
                <a:gridCol w="1075780">
                  <a:extLst>
                    <a:ext uri="{9D8B030D-6E8A-4147-A177-3AD203B41FA5}">
                      <a16:colId xmlns:a16="http://schemas.microsoft.com/office/drawing/2014/main" val="1446514046"/>
                    </a:ext>
                  </a:extLst>
                </a:gridCol>
                <a:gridCol w="1054134">
                  <a:extLst>
                    <a:ext uri="{9D8B030D-6E8A-4147-A177-3AD203B41FA5}">
                      <a16:colId xmlns:a16="http://schemas.microsoft.com/office/drawing/2014/main" val="3248010083"/>
                    </a:ext>
                  </a:extLst>
                </a:gridCol>
                <a:gridCol w="1065941">
                  <a:extLst>
                    <a:ext uri="{9D8B030D-6E8A-4147-A177-3AD203B41FA5}">
                      <a16:colId xmlns:a16="http://schemas.microsoft.com/office/drawing/2014/main" val="2955645322"/>
                    </a:ext>
                  </a:extLst>
                </a:gridCol>
                <a:gridCol w="1550018">
                  <a:extLst>
                    <a:ext uri="{9D8B030D-6E8A-4147-A177-3AD203B41FA5}">
                      <a16:colId xmlns:a16="http://schemas.microsoft.com/office/drawing/2014/main" val="1737124028"/>
                    </a:ext>
                  </a:extLst>
                </a:gridCol>
                <a:gridCol w="1557890">
                  <a:extLst>
                    <a:ext uri="{9D8B030D-6E8A-4147-A177-3AD203B41FA5}">
                      <a16:colId xmlns:a16="http://schemas.microsoft.com/office/drawing/2014/main" val="2105619637"/>
                    </a:ext>
                  </a:extLst>
                </a:gridCol>
              </a:tblGrid>
              <a:tr h="20734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High Quality Career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2016 Jobs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2026 Jobs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New Jobs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Change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Annual Openings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Average Earnings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635451"/>
                  </a:ext>
                </a:extLst>
              </a:tr>
              <a:tr h="288540">
                <a:tc gridSpan="7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Construction Occupations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41" marR="90641" marT="45320" marB="4532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980928"/>
                  </a:ext>
                </a:extLst>
              </a:tr>
              <a:tr h="20734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Supervisors-Construction and Extraction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2,229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2,736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507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324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$56,965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890032"/>
                  </a:ext>
                </a:extLst>
              </a:tr>
              <a:tr h="20734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Construction and Building Inspectors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213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$51,908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961464"/>
                  </a:ext>
                </a:extLst>
              </a:tr>
              <a:tr h="20734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 Unit Operators, Oil, Gas, Mining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$70,157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373338"/>
                  </a:ext>
                </a:extLst>
              </a:tr>
              <a:tr h="20734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Structural Iron and Steel Workers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$57,763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407797"/>
                  </a:ext>
                </a:extLst>
              </a:tr>
              <a:tr h="20734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Elevator Installers and Repairers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$73,259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62215"/>
                  </a:ext>
                </a:extLst>
              </a:tr>
              <a:tr h="20734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Rail-Track Equipment Operators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$64,878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230972"/>
                  </a:ext>
                </a:extLst>
              </a:tr>
              <a:tr h="288540">
                <a:tc gridSpan="7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Health Care Practitioners and Technical Occupations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41" marR="90641" marT="45320" marB="4532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182633"/>
                  </a:ext>
                </a:extLst>
              </a:tr>
              <a:tr h="20734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Registered Nurses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9,275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10,366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1,091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$74,527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959256"/>
                  </a:ext>
                </a:extLst>
              </a:tr>
              <a:tr h="20734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Nurse Practitioners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391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511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$112,198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340294"/>
                  </a:ext>
                </a:extLst>
              </a:tr>
              <a:tr h="20734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Physical Therapists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678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$92,847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946690"/>
                  </a:ext>
                </a:extLst>
              </a:tr>
              <a:tr h="20734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Speech-Language Pathologists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391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485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$65,034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777233"/>
                  </a:ext>
                </a:extLst>
              </a:tr>
              <a:tr h="20734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Respiratory Therapists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393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481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$59,740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553419"/>
                  </a:ext>
                </a:extLst>
              </a:tr>
              <a:tr h="20734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Physician Assistants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484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$113,077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907954"/>
                  </a:ext>
                </a:extLst>
              </a:tr>
              <a:tr h="20734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Dental Hygienists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483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561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$74,120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001656"/>
                  </a:ext>
                </a:extLst>
              </a:tr>
              <a:tr h="20734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Diagnostic Medical Sonographers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428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$65,805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005357"/>
                  </a:ext>
                </a:extLst>
              </a:tr>
              <a:tr h="20734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Occupational Health and Safety Specialists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377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$73,800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965273"/>
                  </a:ext>
                </a:extLst>
              </a:tr>
              <a:tr h="20734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Occupational Therapists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341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397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$77,822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070675"/>
                  </a:ext>
                </a:extLst>
              </a:tr>
              <a:tr h="20734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Radiologic Technologists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597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$59,920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80" marR="67980" marT="944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256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608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BED330C-FD7C-0442-8A6F-B925B12708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879862"/>
              </p:ext>
            </p:extLst>
          </p:nvPr>
        </p:nvGraphicFramePr>
        <p:xfrm>
          <a:off x="1848121" y="1586215"/>
          <a:ext cx="8495754" cy="4440749"/>
        </p:xfrm>
        <a:graphic>
          <a:graphicData uri="http://schemas.openxmlformats.org/drawingml/2006/table">
            <a:tbl>
              <a:tblPr firstRow="1" firstCol="1" bandRow="1"/>
              <a:tblGrid>
                <a:gridCol w="3417358">
                  <a:extLst>
                    <a:ext uri="{9D8B030D-6E8A-4147-A177-3AD203B41FA5}">
                      <a16:colId xmlns:a16="http://schemas.microsoft.com/office/drawing/2014/main" val="3283387956"/>
                    </a:ext>
                  </a:extLst>
                </a:gridCol>
                <a:gridCol w="726785">
                  <a:extLst>
                    <a:ext uri="{9D8B030D-6E8A-4147-A177-3AD203B41FA5}">
                      <a16:colId xmlns:a16="http://schemas.microsoft.com/office/drawing/2014/main" val="119885682"/>
                    </a:ext>
                  </a:extLst>
                </a:gridCol>
                <a:gridCol w="726785">
                  <a:extLst>
                    <a:ext uri="{9D8B030D-6E8A-4147-A177-3AD203B41FA5}">
                      <a16:colId xmlns:a16="http://schemas.microsoft.com/office/drawing/2014/main" val="4120963447"/>
                    </a:ext>
                  </a:extLst>
                </a:gridCol>
                <a:gridCol w="766632">
                  <a:extLst>
                    <a:ext uri="{9D8B030D-6E8A-4147-A177-3AD203B41FA5}">
                      <a16:colId xmlns:a16="http://schemas.microsoft.com/office/drawing/2014/main" val="3432561195"/>
                    </a:ext>
                  </a:extLst>
                </a:gridCol>
                <a:gridCol w="858888">
                  <a:extLst>
                    <a:ext uri="{9D8B030D-6E8A-4147-A177-3AD203B41FA5}">
                      <a16:colId xmlns:a16="http://schemas.microsoft.com/office/drawing/2014/main" val="1560029876"/>
                    </a:ext>
                  </a:extLst>
                </a:gridCol>
                <a:gridCol w="1006150">
                  <a:extLst>
                    <a:ext uri="{9D8B030D-6E8A-4147-A177-3AD203B41FA5}">
                      <a16:colId xmlns:a16="http://schemas.microsoft.com/office/drawing/2014/main" val="3651812681"/>
                    </a:ext>
                  </a:extLst>
                </a:gridCol>
                <a:gridCol w="993156">
                  <a:extLst>
                    <a:ext uri="{9D8B030D-6E8A-4147-A177-3AD203B41FA5}">
                      <a16:colId xmlns:a16="http://schemas.microsoft.com/office/drawing/2014/main" val="848476579"/>
                    </a:ext>
                  </a:extLst>
                </a:gridCol>
              </a:tblGrid>
              <a:tr h="507796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High Quality Career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2016 Jobs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2026 Jobs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New Jobs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Change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Annual Openings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Average Earnings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237966"/>
                  </a:ext>
                </a:extLst>
              </a:tr>
              <a:tr h="397090">
                <a:tc gridSpan="7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Business and Financial Operations Occupations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740" marR="124740" marT="62370" marB="6237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268044"/>
                  </a:ext>
                </a:extLst>
              </a:tr>
              <a:tr h="28534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 Analysts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1,394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1,669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173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$79,983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781596"/>
                  </a:ext>
                </a:extLst>
              </a:tr>
              <a:tr h="28534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Market Analysts &amp; Marketing Specialists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791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999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26%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$54,887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582525"/>
                  </a:ext>
                </a:extLst>
              </a:tr>
              <a:tr h="28534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Logisticians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332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530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$72,984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795746"/>
                  </a:ext>
                </a:extLst>
              </a:tr>
              <a:tr h="28534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Accountants and Auditors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3,409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3,597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188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347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$62,093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279415"/>
                  </a:ext>
                </a:extLst>
              </a:tr>
              <a:tr h="397090">
                <a:tc gridSpan="7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Management Occupations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740" marR="124740" marT="62370" marB="6237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344533"/>
                  </a:ext>
                </a:extLst>
              </a:tr>
              <a:tr h="28534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Financial Managers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1,175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1,461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286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24%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$92,036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559467"/>
                  </a:ext>
                </a:extLst>
              </a:tr>
              <a:tr h="28534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Medical and Health Services Managers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781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988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207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27%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$101,984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627246"/>
                  </a:ext>
                </a:extLst>
              </a:tr>
              <a:tr h="28534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Construction Managers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699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868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169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24%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$118,993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589319"/>
                  </a:ext>
                </a:extLst>
              </a:tr>
              <a:tr h="28534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Computer/Information Systems Managers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513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642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$81,028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635679"/>
                  </a:ext>
                </a:extLst>
              </a:tr>
              <a:tr h="28534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Administrative Services Managers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877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999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14%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$100,352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093976"/>
                  </a:ext>
                </a:extLst>
              </a:tr>
              <a:tr h="28534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 and Community Service Managers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321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415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29%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$93,471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185534"/>
                  </a:ext>
                </a:extLst>
              </a:tr>
              <a:tr h="28534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Architectural and Engineering Managers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965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1,046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$64,189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55" marR="93555" marT="129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548811"/>
                  </a:ext>
                </a:extLst>
              </a:tr>
            </a:tbl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3AE3F98E-FFAF-3045-8D03-D4771099F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Labor Market Tell Us?</a:t>
            </a:r>
          </a:p>
        </p:txBody>
      </p:sp>
    </p:spTree>
    <p:extLst>
      <p:ext uri="{BB962C8B-B14F-4D97-AF65-F5344CB8AC3E}">
        <p14:creationId xmlns:p14="http://schemas.microsoft.com/office/powerpoint/2010/main" val="3180123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07AFB46-543C-9744-9D23-63E2978B2C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747641"/>
              </p:ext>
            </p:extLst>
          </p:nvPr>
        </p:nvGraphicFramePr>
        <p:xfrm>
          <a:off x="828675" y="2434026"/>
          <a:ext cx="10525127" cy="3134541"/>
        </p:xfrm>
        <a:graphic>
          <a:graphicData uri="http://schemas.openxmlformats.org/drawingml/2006/table">
            <a:tbl>
              <a:tblPr firstRow="1" firstCol="1" bandRow="1"/>
              <a:tblGrid>
                <a:gridCol w="3784007">
                  <a:extLst>
                    <a:ext uri="{9D8B030D-6E8A-4147-A177-3AD203B41FA5}">
                      <a16:colId xmlns:a16="http://schemas.microsoft.com/office/drawing/2014/main" val="2627147442"/>
                    </a:ext>
                  </a:extLst>
                </a:gridCol>
                <a:gridCol w="1148619">
                  <a:extLst>
                    <a:ext uri="{9D8B030D-6E8A-4147-A177-3AD203B41FA5}">
                      <a16:colId xmlns:a16="http://schemas.microsoft.com/office/drawing/2014/main" val="2663442133"/>
                    </a:ext>
                  </a:extLst>
                </a:gridCol>
                <a:gridCol w="1148619">
                  <a:extLst>
                    <a:ext uri="{9D8B030D-6E8A-4147-A177-3AD203B41FA5}">
                      <a16:colId xmlns:a16="http://schemas.microsoft.com/office/drawing/2014/main" val="277788388"/>
                    </a:ext>
                  </a:extLst>
                </a:gridCol>
                <a:gridCol w="939840">
                  <a:extLst>
                    <a:ext uri="{9D8B030D-6E8A-4147-A177-3AD203B41FA5}">
                      <a16:colId xmlns:a16="http://schemas.microsoft.com/office/drawing/2014/main" val="2321731029"/>
                    </a:ext>
                  </a:extLst>
                </a:gridCol>
                <a:gridCol w="994604">
                  <a:extLst>
                    <a:ext uri="{9D8B030D-6E8A-4147-A177-3AD203B41FA5}">
                      <a16:colId xmlns:a16="http://schemas.microsoft.com/office/drawing/2014/main" val="4161077414"/>
                    </a:ext>
                  </a:extLst>
                </a:gridCol>
                <a:gridCol w="939840">
                  <a:extLst>
                    <a:ext uri="{9D8B030D-6E8A-4147-A177-3AD203B41FA5}">
                      <a16:colId xmlns:a16="http://schemas.microsoft.com/office/drawing/2014/main" val="4277201430"/>
                    </a:ext>
                  </a:extLst>
                </a:gridCol>
                <a:gridCol w="1569598">
                  <a:extLst>
                    <a:ext uri="{9D8B030D-6E8A-4147-A177-3AD203B41FA5}">
                      <a16:colId xmlns:a16="http://schemas.microsoft.com/office/drawing/2014/main" val="203359459"/>
                    </a:ext>
                  </a:extLst>
                </a:gridCol>
              </a:tblGrid>
              <a:tr h="627565">
                <a:tc gridSpan="7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Computer Occupations</a:t>
                      </a:r>
                      <a:endParaRPr lang="en-US" sz="3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7141" marR="197141" marT="98570" marB="9857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423567"/>
                  </a:ext>
                </a:extLst>
              </a:tr>
              <a:tr h="802528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Software Developers, Applications</a:t>
                      </a:r>
                      <a:endParaRPr lang="en-US" sz="3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7856" marR="147856" marT="2053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716</a:t>
                      </a:r>
                      <a:endParaRPr lang="en-US" sz="3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7856" marR="147856" marT="2053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964</a:t>
                      </a:r>
                      <a:endParaRPr lang="en-US" sz="3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7856" marR="147856" marT="2053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248</a:t>
                      </a:r>
                      <a:endParaRPr lang="en-US" sz="3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7856" marR="147856" marT="2053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35%</a:t>
                      </a:r>
                      <a:endParaRPr lang="en-US" sz="3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7856" marR="147856" marT="2053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  <a:endParaRPr lang="en-US" sz="3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7856" marR="147856" marT="2053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$80,720</a:t>
                      </a:r>
                      <a:endParaRPr lang="en-US" sz="3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7856" marR="147856" marT="2053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458554"/>
                  </a:ext>
                </a:extLst>
              </a:tr>
              <a:tr h="450960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Computer Systems Analysts</a:t>
                      </a:r>
                      <a:endParaRPr lang="en-US" sz="3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7856" marR="147856" marT="2053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1,009</a:t>
                      </a:r>
                      <a:endParaRPr lang="en-US" sz="3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7856" marR="147856" marT="2053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1,195</a:t>
                      </a:r>
                      <a:endParaRPr lang="en-US" sz="3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7856" marR="147856" marT="2053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</a:t>
                      </a:r>
                      <a:endParaRPr lang="en-US" sz="3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7856" marR="147856" marT="2053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18%</a:t>
                      </a:r>
                      <a:endParaRPr lang="en-US" sz="3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7856" marR="147856" marT="2053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3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7856" marR="147856" marT="2053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$81,091</a:t>
                      </a:r>
                      <a:endParaRPr lang="en-US" sz="3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7856" marR="147856" marT="2053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415425"/>
                  </a:ext>
                </a:extLst>
              </a:tr>
              <a:tr h="450960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 Security Analysts</a:t>
                      </a:r>
                      <a:endParaRPr lang="en-US" sz="3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7856" marR="147856" marT="2053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407</a:t>
                      </a:r>
                      <a:endParaRPr lang="en-US" sz="3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7856" marR="147856" marT="2053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541</a:t>
                      </a:r>
                      <a:endParaRPr lang="en-US" sz="3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7856" marR="147856" marT="2053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</a:t>
                      </a:r>
                      <a:endParaRPr lang="en-US" sz="3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7856" marR="147856" marT="2053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33%</a:t>
                      </a:r>
                      <a:endParaRPr lang="en-US" sz="3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7856" marR="147856" marT="2053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3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7856" marR="147856" marT="2053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$104,985</a:t>
                      </a:r>
                      <a:endParaRPr lang="en-US" sz="3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7856" marR="147856" marT="2053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064899"/>
                  </a:ext>
                </a:extLst>
              </a:tr>
              <a:tr h="802528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Computer &amp; Information Research Scientists</a:t>
                      </a:r>
                      <a:endParaRPr lang="en-US" sz="3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7856" marR="147856" marT="2053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270</a:t>
                      </a:r>
                      <a:endParaRPr lang="en-US" sz="3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7856" marR="147856" marT="2053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348</a:t>
                      </a:r>
                      <a:endParaRPr lang="en-US" sz="3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7856" marR="147856" marT="2053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US" sz="3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7856" marR="147856" marT="2053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29%</a:t>
                      </a:r>
                      <a:endParaRPr lang="en-US" sz="3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7856" marR="147856" marT="2053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3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7856" marR="147856" marT="2053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 dirty="0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$132,586</a:t>
                      </a:r>
                      <a:endParaRPr lang="en-US" sz="3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7856" marR="147856" marT="2053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687100"/>
                  </a:ext>
                </a:extLst>
              </a:tr>
            </a:tbl>
          </a:graphicData>
        </a:graphic>
      </p:graphicFrame>
      <p:sp>
        <p:nvSpPr>
          <p:cNvPr id="13" name="Title 12">
            <a:extLst>
              <a:ext uri="{FF2B5EF4-FFF2-40B4-BE49-F238E27FC236}">
                <a16:creationId xmlns:a16="http://schemas.microsoft.com/office/drawing/2014/main" id="{875A6393-01B0-E94C-B92F-6ECDB7937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Labor Market Tell Us?</a:t>
            </a:r>
          </a:p>
        </p:txBody>
      </p:sp>
    </p:spTree>
    <p:extLst>
      <p:ext uri="{BB962C8B-B14F-4D97-AF65-F5344CB8AC3E}">
        <p14:creationId xmlns:p14="http://schemas.microsoft.com/office/powerpoint/2010/main" val="1726772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F2A0B-81E8-1A43-A32C-071D67D9B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Principals for Conversation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B109A-F918-424A-91C5-89CC38217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help us have the most collaborative conversation possible, what values</a:t>
            </a:r>
            <a:r>
              <a:rPr lang="en-US"/>
              <a:t>/principals </a:t>
            </a:r>
            <a:r>
              <a:rPr lang="en-US" dirty="0"/>
              <a:t>should help us guide the discussion?</a:t>
            </a:r>
          </a:p>
        </p:txBody>
      </p:sp>
    </p:spTree>
    <p:extLst>
      <p:ext uri="{BB962C8B-B14F-4D97-AF65-F5344CB8AC3E}">
        <p14:creationId xmlns:p14="http://schemas.microsoft.com/office/powerpoint/2010/main" val="3421901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3D37-90B3-8949-9095-FDBFC318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Businesses Telling Us?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E0AD76-14DB-EE49-9221-9B1D96E78DFB}"/>
              </a:ext>
            </a:extLst>
          </p:cNvPr>
          <p:cNvSpPr txBox="1"/>
          <p:nvPr/>
        </p:nvSpPr>
        <p:spPr>
          <a:xfrm>
            <a:off x="808892" y="1874728"/>
            <a:ext cx="89447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Region E:</a:t>
            </a:r>
          </a:p>
          <a:p>
            <a:endParaRPr lang="en-US" sz="3600" dirty="0"/>
          </a:p>
          <a:p>
            <a:r>
              <a:rPr lang="en-US" sz="3600" dirty="0"/>
              <a:t>16 Employers in Four Counties</a:t>
            </a:r>
          </a:p>
          <a:p>
            <a:endParaRPr lang="en-US" sz="3600" dirty="0"/>
          </a:p>
          <a:p>
            <a:r>
              <a:rPr lang="en-US" sz="3600" dirty="0"/>
              <a:t>6,460 Employees Collectively</a:t>
            </a:r>
          </a:p>
          <a:p>
            <a:endParaRPr lang="en-US" sz="3600" dirty="0"/>
          </a:p>
          <a:p>
            <a:r>
              <a:rPr lang="en-US" sz="3600" dirty="0"/>
              <a:t>1,584 New Hires Per Year Collectively</a:t>
            </a:r>
          </a:p>
        </p:txBody>
      </p:sp>
    </p:spTree>
    <p:extLst>
      <p:ext uri="{BB962C8B-B14F-4D97-AF65-F5344CB8AC3E}">
        <p14:creationId xmlns:p14="http://schemas.microsoft.com/office/powerpoint/2010/main" val="1671421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3D37-90B3-8949-9095-FDBFC318E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Are Businesses Telling Us?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028914-FA6C-FC44-A562-FD707694C2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896391"/>
              </p:ext>
            </p:extLst>
          </p:nvPr>
        </p:nvGraphicFramePr>
        <p:xfrm>
          <a:off x="838200" y="1441938"/>
          <a:ext cx="10515599" cy="4862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1795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3D37-90B3-8949-9095-FDBFC318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Businesses Telling Us?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40B4147-DC11-A648-A3E1-692A2D1AA4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3857984"/>
              </p:ext>
            </p:extLst>
          </p:nvPr>
        </p:nvGraphicFramePr>
        <p:xfrm>
          <a:off x="1796143" y="1828801"/>
          <a:ext cx="8425543" cy="4359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45597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3D37-90B3-8949-9095-FDBFC318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Businesses Telling Us?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6302527-DF32-5740-8FCA-534BB644C4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924544"/>
              </p:ext>
            </p:extLst>
          </p:nvPr>
        </p:nvGraphicFramePr>
        <p:xfrm>
          <a:off x="1262743" y="1616529"/>
          <a:ext cx="9666514" cy="4343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6238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3D37-90B3-8949-9095-FDBFC318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Businesses Telling Us?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4545E69-90BC-B84E-8AA0-482FC8849542}"/>
              </a:ext>
            </a:extLst>
          </p:cNvPr>
          <p:cNvGraphicFramePr>
            <a:graphicFrameLocks/>
          </p:cNvGraphicFramePr>
          <p:nvPr/>
        </p:nvGraphicFramePr>
        <p:xfrm>
          <a:off x="903514" y="1375568"/>
          <a:ext cx="10384971" cy="4747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03526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3D37-90B3-8949-9095-FDBFC318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Labor Market Tell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78BA8-1FB0-D044-BFDD-967F98B8A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330"/>
            <a:ext cx="10515600" cy="51777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A place to start the conversation:</a:t>
            </a:r>
          </a:p>
          <a:p>
            <a:pPr>
              <a:lnSpc>
                <a:spcPct val="160000"/>
              </a:lnSpc>
            </a:pPr>
            <a:r>
              <a:rPr lang="en-US" dirty="0"/>
              <a:t>Science, Technology, Engineering, and Math</a:t>
            </a:r>
          </a:p>
          <a:p>
            <a:pPr>
              <a:lnSpc>
                <a:spcPct val="160000"/>
              </a:lnSpc>
            </a:pPr>
            <a:r>
              <a:rPr lang="en-US" dirty="0"/>
              <a:t>Business Management</a:t>
            </a:r>
          </a:p>
          <a:p>
            <a:pPr>
              <a:lnSpc>
                <a:spcPct val="160000"/>
              </a:lnSpc>
            </a:pPr>
            <a:r>
              <a:rPr lang="en-US" dirty="0"/>
              <a:t>Skilled Construction Trades</a:t>
            </a:r>
          </a:p>
          <a:p>
            <a:pPr>
              <a:lnSpc>
                <a:spcPct val="160000"/>
              </a:lnSpc>
            </a:pPr>
            <a:r>
              <a:rPr lang="en-US" dirty="0"/>
              <a:t>Education</a:t>
            </a:r>
          </a:p>
          <a:p>
            <a:pPr>
              <a:lnSpc>
                <a:spcPct val="160000"/>
              </a:lnSpc>
            </a:pPr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Century Transportation</a:t>
            </a:r>
          </a:p>
          <a:p>
            <a:pPr>
              <a:lnSpc>
                <a:spcPct val="160000"/>
              </a:lnSpc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751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C7484-90CD-A84A-8320-5F04EB86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We Use These Funds to Build the Next Generation of Talent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1753A-91E0-7346-8B3F-FBEC04C69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b="1" u="sng" dirty="0"/>
              <a:t>Step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What’s Our Vision for CTE in Region E?</a:t>
            </a:r>
          </a:p>
        </p:txBody>
      </p:sp>
    </p:spTree>
    <p:extLst>
      <p:ext uri="{BB962C8B-B14F-4D97-AF65-F5344CB8AC3E}">
        <p14:creationId xmlns:p14="http://schemas.microsoft.com/office/powerpoint/2010/main" val="6932971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C7484-90CD-A84A-8320-5F04EB86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We Use These Funds to Build the Next Generation of Talent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1753A-91E0-7346-8B3F-FBEC04C69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b="1" u="sng" dirty="0"/>
              <a:t>Step 2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Which Industries Should We Focus On?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u="sng" dirty="0"/>
              <a:t>Considering:</a:t>
            </a:r>
          </a:p>
          <a:p>
            <a:r>
              <a:rPr lang="en-US" dirty="0"/>
              <a:t>Potential economic impact</a:t>
            </a:r>
          </a:p>
          <a:p>
            <a:r>
              <a:rPr lang="en-US" dirty="0"/>
              <a:t>Providing opportunities to grow existing and attract new industries</a:t>
            </a:r>
          </a:p>
          <a:p>
            <a:r>
              <a:rPr lang="en-US" dirty="0"/>
              <a:t>Offer best connections between students’ education and future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2438951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C7484-90CD-A84A-8320-5F04EB86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We Use These Funds to Build the Next Generation of Talent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1753A-91E0-7346-8B3F-FBEC04C69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b="1" u="sng" dirty="0"/>
              <a:t>Step 3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Who are the partners who can help us achieve our vision?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u="sng" dirty="0"/>
              <a:t>Considering:</a:t>
            </a:r>
          </a:p>
          <a:p>
            <a:r>
              <a:rPr lang="en-US" dirty="0"/>
              <a:t>K-12 Districts</a:t>
            </a:r>
          </a:p>
          <a:p>
            <a:r>
              <a:rPr lang="en-US" dirty="0"/>
              <a:t>Colleges</a:t>
            </a:r>
          </a:p>
          <a:p>
            <a:r>
              <a:rPr lang="en-US" dirty="0"/>
              <a:t>Workforce Connections</a:t>
            </a:r>
          </a:p>
          <a:p>
            <a:r>
              <a:rPr lang="en-US" dirty="0"/>
              <a:t>Community Partners</a:t>
            </a:r>
          </a:p>
        </p:txBody>
      </p:sp>
    </p:spTree>
    <p:extLst>
      <p:ext uri="{BB962C8B-B14F-4D97-AF65-F5344CB8AC3E}">
        <p14:creationId xmlns:p14="http://schemas.microsoft.com/office/powerpoint/2010/main" val="17361294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C7484-90CD-A84A-8320-5F04EB86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We Use These Funds to Build the Next Generation of Talent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1753A-91E0-7346-8B3F-FBEC04C69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u="sng" dirty="0"/>
              <a:t>Step 4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What commitments can we make to start the process of achieving our vision?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u="sng" dirty="0"/>
              <a:t>Considering:</a:t>
            </a:r>
          </a:p>
          <a:p>
            <a:r>
              <a:rPr lang="en-US" dirty="0"/>
              <a:t>People </a:t>
            </a:r>
          </a:p>
          <a:p>
            <a:r>
              <a:rPr lang="en-US" dirty="0"/>
              <a:t>Programs</a:t>
            </a:r>
          </a:p>
          <a:p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033859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F2A0B-81E8-1A43-A32C-071D67D9B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Abbreviation We Can Agree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B109A-F918-424A-91C5-89CC38217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340"/>
            <a:ext cx="10515600" cy="4823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Career and Technical Education (CTE)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Career and technical education is the practice of teaching specific career skills to students in middle school, high school, and post-secondary institutions.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cs typeface="Futura Medium" panose="020B0602020204020303" pitchFamily="34" charset="-79"/>
              </a:rPr>
              <a:t>                   - </a:t>
            </a:r>
            <a:r>
              <a:rPr lang="en-US" i="1" dirty="0">
                <a:solidFill>
                  <a:schemeClr val="tx2"/>
                </a:solidFill>
                <a:cs typeface="Futura Medium" panose="020B0602020204020303" pitchFamily="34" charset="-79"/>
              </a:rPr>
              <a:t>Applied Educational Systems</a:t>
            </a:r>
          </a:p>
          <a:p>
            <a:pPr marL="0" indent="0">
              <a:buNone/>
            </a:pPr>
            <a:endParaRPr lang="en-US" sz="1200" dirty="0">
              <a:solidFill>
                <a:schemeClr val="tx2"/>
              </a:solidFill>
              <a:cs typeface="Futura Medium" panose="020B0602020204020303" pitchFamily="34" charset="-79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cs typeface="Futura Medium" panose="020B0602020204020303" pitchFamily="34" charset="-79"/>
              </a:rPr>
              <a:t>Career and Technical Education provides secondary and post-secondary students with the academic and technical skills and knowledge to prepare for the current and future workforce.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cs typeface="Futura Medium" panose="020B0602020204020303" pitchFamily="34" charset="-79"/>
              </a:rPr>
              <a:t>                   - </a:t>
            </a:r>
            <a:r>
              <a:rPr lang="en-US" i="1" dirty="0">
                <a:solidFill>
                  <a:schemeClr val="tx2"/>
                </a:solidFill>
                <a:cs typeface="Futura Medium" panose="020B0602020204020303" pitchFamily="34" charset="-79"/>
              </a:rPr>
              <a:t>National Alliance for Partnerships in Equity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6143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4524E-0EE2-9048-99F6-524B99DBB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FBC5D-9ECE-EE4F-A284-08BA0822D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When we leave the room today, what are we going to do first?</a:t>
            </a:r>
          </a:p>
        </p:txBody>
      </p:sp>
    </p:spTree>
    <p:extLst>
      <p:ext uri="{BB962C8B-B14F-4D97-AF65-F5344CB8AC3E}">
        <p14:creationId xmlns:p14="http://schemas.microsoft.com/office/powerpoint/2010/main" val="310985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86DFD-F281-AE4A-9483-8297ED190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OK…One More Abbreviation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55789-E713-0F48-B419-3011B2434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5684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CTE </a:t>
            </a:r>
          </a:p>
          <a:p>
            <a:pPr marL="0" indent="0" algn="ctr">
              <a:buNone/>
            </a:pPr>
            <a:r>
              <a:rPr lang="en-US" sz="4400" b="1" dirty="0"/>
              <a:t>is</a:t>
            </a:r>
          </a:p>
          <a:p>
            <a:pPr marL="0" indent="0" algn="ctr">
              <a:buNone/>
            </a:pPr>
            <a:r>
              <a:rPr lang="en-US" sz="6000" b="1" dirty="0"/>
              <a:t>STEM</a:t>
            </a:r>
          </a:p>
          <a:p>
            <a:pPr marL="0" indent="0" algn="ctr">
              <a:buNone/>
            </a:pPr>
            <a:r>
              <a:rPr lang="en-US" sz="3600" b="1" dirty="0"/>
              <a:t>(Science, Technology, Engineering, and Math)</a:t>
            </a:r>
          </a:p>
        </p:txBody>
      </p:sp>
    </p:spTree>
    <p:extLst>
      <p:ext uri="{BB962C8B-B14F-4D97-AF65-F5344CB8AC3E}">
        <p14:creationId xmlns:p14="http://schemas.microsoft.com/office/powerpoint/2010/main" val="2642123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079D9FB-3C2D-1547-BFF8-9A2A830B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Brookings Institute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CF318E-D6FB-CE45-B966-653E9DC03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841" y="1614736"/>
            <a:ext cx="6470317" cy="479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82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082" y="1368973"/>
            <a:ext cx="7220607" cy="54154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C3D314A-6758-A342-8C39-516A92C61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Dangers of not doing the work now…</a:t>
            </a:r>
          </a:p>
        </p:txBody>
      </p:sp>
    </p:spTree>
    <p:extLst>
      <p:ext uri="{BB962C8B-B14F-4D97-AF65-F5344CB8AC3E}">
        <p14:creationId xmlns:p14="http://schemas.microsoft.com/office/powerpoint/2010/main" val="836389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1339874"/>
            <a:ext cx="7124700" cy="532284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56BEEF3-BBAA-7040-8AAD-129593116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Mismatch will continue to grow…</a:t>
            </a:r>
          </a:p>
        </p:txBody>
      </p:sp>
    </p:spTree>
    <p:extLst>
      <p:ext uri="{BB962C8B-B14F-4D97-AF65-F5344CB8AC3E}">
        <p14:creationId xmlns:p14="http://schemas.microsoft.com/office/powerpoint/2010/main" val="3540972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CFC62-A1AB-DB4D-8701-89D078EDB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CTE</a:t>
            </a:r>
            <a:br>
              <a:rPr lang="en-US" dirty="0"/>
            </a:br>
            <a:r>
              <a:rPr lang="en-US" sz="2400" dirty="0"/>
              <a:t>Source: Association of Career and Technical Education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7E63D9-2FD0-CE43-9066-99819B3C6532}"/>
              </a:ext>
            </a:extLst>
          </p:cNvPr>
          <p:cNvSpPr txBox="1"/>
          <p:nvPr/>
        </p:nvSpPr>
        <p:spPr>
          <a:xfrm>
            <a:off x="679905" y="1375568"/>
            <a:ext cx="10346414" cy="57288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500"/>
              </a:spcAft>
            </a:pPr>
            <a:r>
              <a:rPr lang="en-US" sz="2400" u="sng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For Business</a:t>
            </a: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:</a:t>
            </a:r>
          </a:p>
          <a:p>
            <a:pPr marL="457200" indent="-4572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Significantly more likely to develop soft skills</a:t>
            </a:r>
          </a:p>
          <a:p>
            <a:pPr marL="457200" indent="-4572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50% STEM jobs require less than a 4-year degree</a:t>
            </a:r>
          </a:p>
          <a:p>
            <a:pPr marL="457200" indent="-4572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Aligned to middle-, technical-, and high-skilled jobs, hard-to-fill jobs, and jobs in demand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2"/>
              </a:solidFill>
              <a:latin typeface="Avenir Next" panose="020B0503020202020204" pitchFamily="34" charset="0"/>
              <a:cs typeface="Futura Medium" panose="020B0602020204020303" pitchFamily="34" charset="-79"/>
            </a:endParaRPr>
          </a:p>
          <a:p>
            <a:pPr>
              <a:lnSpc>
                <a:spcPct val="114000"/>
              </a:lnSpc>
              <a:spcAft>
                <a:spcPts val="500"/>
              </a:spcAft>
            </a:pPr>
            <a:r>
              <a:rPr lang="en-US" sz="2400" u="sng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For the Economy</a:t>
            </a: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: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Annual economic benefits ($3.5 billion in OK)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Increased contributions to state economy </a:t>
            </a:r>
            <a:b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</a:b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($5.1 billion in CO)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Returns $26 in lifetime earnings and benefits for every </a:t>
            </a:r>
            <a:b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</a:b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$1 invested in HS CTE (WA)</a:t>
            </a:r>
          </a:p>
          <a:p>
            <a:endParaRPr lang="en-US" sz="2400" dirty="0">
              <a:solidFill>
                <a:schemeClr val="tx2"/>
              </a:solidFill>
              <a:latin typeface="Avenir Next" panose="020B0503020202020204" pitchFamily="34" charset="0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5385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2114</Words>
  <Application>Microsoft Macintosh PowerPoint</Application>
  <PresentationFormat>Widescreen</PresentationFormat>
  <Paragraphs>649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Avenir Next</vt:lpstr>
      <vt:lpstr>Calibri</vt:lpstr>
      <vt:lpstr>Calibri Light</vt:lpstr>
      <vt:lpstr>Office Theme</vt:lpstr>
      <vt:lpstr>New Mexico CTE</vt:lpstr>
      <vt:lpstr>Introductions</vt:lpstr>
      <vt:lpstr>Guiding Principals for Conversation</vt:lpstr>
      <vt:lpstr>One Abbreviation We Can Agree On</vt:lpstr>
      <vt:lpstr>OK…One More Abbreviation</vt:lpstr>
      <vt:lpstr>Brookings Institute</vt:lpstr>
      <vt:lpstr>Dangers of not doing the work now…</vt:lpstr>
      <vt:lpstr>Mismatch will continue to grow…</vt:lpstr>
      <vt:lpstr>Benefits of CTE Source: Association of Career and Technical Education</vt:lpstr>
      <vt:lpstr>Benefits of CTE Source: Association of Career and Technical Education/NM PED</vt:lpstr>
      <vt:lpstr>Benefits of CTE Source: Association of Career and Technical Education</vt:lpstr>
      <vt:lpstr>CTE Matters to New Mexico (Source: National Alliance for Partnerships in Equity/NM PED</vt:lpstr>
      <vt:lpstr>CTE Matters to Your Region (Source: Fordham Institute Report)</vt:lpstr>
      <vt:lpstr>16 Career Clusters in CTE</vt:lpstr>
      <vt:lpstr>Career Pathways in CTE</vt:lpstr>
      <vt:lpstr>Career Pathways in CTE</vt:lpstr>
      <vt:lpstr>Career Pathways in CTE</vt:lpstr>
      <vt:lpstr>Region E – Perkins Funding</vt:lpstr>
      <vt:lpstr>Who Can Provide CTE in Region E?</vt:lpstr>
      <vt:lpstr>CTE Matters to Workforce Needs Source: New Mexico Dept. of Workforce Solutions</vt:lpstr>
      <vt:lpstr>Build NM Industry Sectors Governor Michelle Lujan Grisham</vt:lpstr>
      <vt:lpstr>What Does the Labor Market Tell Us?</vt:lpstr>
      <vt:lpstr>What Does the Labor Market Tell Us?</vt:lpstr>
      <vt:lpstr>What Does the Labor Market Tell Us?</vt:lpstr>
      <vt:lpstr>What Does the Labor Market Tell Us?</vt:lpstr>
      <vt:lpstr>What Does the Labor Market Tell Us?</vt:lpstr>
      <vt:lpstr>What Does the Labor Market Tell Us?</vt:lpstr>
      <vt:lpstr>What Does the Labor Market Tell Us?</vt:lpstr>
      <vt:lpstr>What Does the Labor Market Tell Us?</vt:lpstr>
      <vt:lpstr>What Are Businesses Telling Us?</vt:lpstr>
      <vt:lpstr>What Are Businesses Telling Us?</vt:lpstr>
      <vt:lpstr>What Are Businesses Telling Us?</vt:lpstr>
      <vt:lpstr>What Are Businesses Telling Us?</vt:lpstr>
      <vt:lpstr>What Are Businesses Telling Us?</vt:lpstr>
      <vt:lpstr>What Does the Labor Market Tell Us?</vt:lpstr>
      <vt:lpstr>How Can We Use These Funds to Build the Next Generation of Talent Here?</vt:lpstr>
      <vt:lpstr>How Can We Use These Funds to Build the Next Generation of Talent Here?</vt:lpstr>
      <vt:lpstr>How Can We Use These Funds to Build the Next Generation of Talent Here?</vt:lpstr>
      <vt:lpstr>How Can We Use These Funds to Build the Next Generation of Talent Here?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Mexico CTE</dc:title>
  <dc:creator>Tracey Bryan</dc:creator>
  <cp:lastModifiedBy>Tracey Bryan</cp:lastModifiedBy>
  <cp:revision>2</cp:revision>
  <dcterms:created xsi:type="dcterms:W3CDTF">2020-03-02T01:27:30Z</dcterms:created>
  <dcterms:modified xsi:type="dcterms:W3CDTF">2020-03-05T13:13:14Z</dcterms:modified>
</cp:coreProperties>
</file>