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78" r:id="rId6"/>
    <p:sldId id="403" r:id="rId7"/>
    <p:sldId id="402" r:id="rId8"/>
    <p:sldId id="404" r:id="rId9"/>
    <p:sldId id="279" r:id="rId10"/>
    <p:sldId id="277" r:id="rId11"/>
    <p:sldId id="407" r:id="rId12"/>
    <p:sldId id="281" r:id="rId13"/>
    <p:sldId id="282" r:id="rId14"/>
    <p:sldId id="283" r:id="rId15"/>
    <p:sldId id="284" r:id="rId16"/>
    <p:sldId id="405" r:id="rId17"/>
    <p:sldId id="285" r:id="rId18"/>
    <p:sldId id="286" r:id="rId19"/>
    <p:sldId id="296" r:id="rId20"/>
    <p:sldId id="297" r:id="rId21"/>
    <p:sldId id="287" r:id="rId22"/>
    <p:sldId id="259" r:id="rId23"/>
    <p:sldId id="288" r:id="rId24"/>
    <p:sldId id="302" r:id="rId25"/>
    <p:sldId id="303" r:id="rId26"/>
    <p:sldId id="304" r:id="rId27"/>
    <p:sldId id="298" r:id="rId28"/>
    <p:sldId id="305" r:id="rId29"/>
    <p:sldId id="306" r:id="rId30"/>
    <p:sldId id="307" r:id="rId31"/>
    <p:sldId id="289" r:id="rId32"/>
    <p:sldId id="308" r:id="rId33"/>
    <p:sldId id="309" r:id="rId34"/>
    <p:sldId id="406" r:id="rId35"/>
    <p:sldId id="290" r:id="rId36"/>
    <p:sldId id="291" r:id="rId37"/>
    <p:sldId id="299" r:id="rId38"/>
    <p:sldId id="292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C95"/>
    <a:srgbClr val="54595F"/>
    <a:srgbClr val="ECC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0"/>
    <p:restoredTop sz="94663"/>
  </p:normalViewPr>
  <p:slideViewPr>
    <p:cSldViewPr snapToGrid="0" snapToObjects="1">
      <p:cViewPr varScale="1">
        <p:scale>
          <a:sx n="109" d="100"/>
          <a:sy n="109" d="100"/>
        </p:scale>
        <p:origin x="2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raceybryan%201/Desktop/PED%20CTE%20INFORMATION/Region%20I%20Summary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Employment, Top Industry Sectors, Region I</a:t>
            </a:r>
          </a:p>
        </c:rich>
      </c:tx>
      <c:layout>
        <c:manualLayout>
          <c:xMode val="edge"/>
          <c:yMode val="edge"/>
          <c:x val="0.24999308462337835"/>
          <c:y val="5.613341542661174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7466400834511069"/>
          <c:y val="9.2097889034186434E-2"/>
          <c:w val="0.46911804293694059"/>
          <c:h val="0.8073477084746062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Industries!$B$2:$B$13</c:f>
              <c:strCache>
                <c:ptCount val="12"/>
                <c:pt idx="0">
                  <c:v>Government</c:v>
                </c:pt>
                <c:pt idx="1">
                  <c:v>Health Care and Social Assistance</c:v>
                </c:pt>
                <c:pt idx="2">
                  <c:v>Retail Trade</c:v>
                </c:pt>
                <c:pt idx="3">
                  <c:v>Agriculture, Forestry, Fishing and Hunting</c:v>
                </c:pt>
                <c:pt idx="4">
                  <c:v>Accommodation and Food Services</c:v>
                </c:pt>
                <c:pt idx="5">
                  <c:v>Transportation and Warehousing</c:v>
                </c:pt>
                <c:pt idx="6">
                  <c:v>Manufacturing</c:v>
                </c:pt>
                <c:pt idx="7">
                  <c:v>Construction</c:v>
                </c:pt>
                <c:pt idx="8">
                  <c:v>Wholesale Trade</c:v>
                </c:pt>
                <c:pt idx="9">
                  <c:v>Finance and Insurance</c:v>
                </c:pt>
                <c:pt idx="10">
                  <c:v>Professional, Scientific, and Technical Services</c:v>
                </c:pt>
                <c:pt idx="11">
                  <c:v>Administrative and Waste Management</c:v>
                </c:pt>
              </c:strCache>
            </c:strRef>
          </c:cat>
          <c:val>
            <c:numRef>
              <c:f>Industries!$C$2:$C$13</c:f>
              <c:numCache>
                <c:formatCode>#,##0;[Red]\ \(#,##0\)</c:formatCode>
                <c:ptCount val="12"/>
                <c:pt idx="0">
                  <c:v>10907.1921148</c:v>
                </c:pt>
                <c:pt idx="1">
                  <c:v>3492.0333909199999</c:v>
                </c:pt>
                <c:pt idx="2">
                  <c:v>2824.7126134999999</c:v>
                </c:pt>
                <c:pt idx="3">
                  <c:v>2629.8219925100002</c:v>
                </c:pt>
                <c:pt idx="4">
                  <c:v>2557.41869425</c:v>
                </c:pt>
                <c:pt idx="5">
                  <c:v>1268.144753</c:v>
                </c:pt>
                <c:pt idx="6">
                  <c:v>1161.56242875</c:v>
                </c:pt>
                <c:pt idx="7">
                  <c:v>1006.03829128</c:v>
                </c:pt>
                <c:pt idx="8">
                  <c:v>582.74191874999997</c:v>
                </c:pt>
                <c:pt idx="9">
                  <c:v>563.87928705700006</c:v>
                </c:pt>
                <c:pt idx="10">
                  <c:v>480.918970989</c:v>
                </c:pt>
                <c:pt idx="11">
                  <c:v>477.488924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7-D34D-9928-F4AC351FF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7143216"/>
        <c:axId val="599132816"/>
      </c:barChart>
      <c:catAx>
        <c:axId val="5971432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132816"/>
        <c:crosses val="autoZero"/>
        <c:auto val="1"/>
        <c:lblAlgn val="ctr"/>
        <c:lblOffset val="100"/>
        <c:noMultiLvlLbl val="0"/>
      </c:catAx>
      <c:valAx>
        <c:axId val="599132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\ 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14321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Do you have difficulty finding well-qualified</a:t>
            </a:r>
            <a:r>
              <a:rPr lang="en-US" sz="2000" baseline="0" dirty="0"/>
              <a:t> employees for the majority of your jobs?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B7-FB45-8D7D-D804BE7BD4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B7-FB45-8D7D-D804BE7BD468}"/>
              </c:ext>
            </c:extLst>
          </c:dPt>
          <c:cat>
            <c:strRef>
              <c:f>Sheet1!$A$3:$A$4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32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B7-FB45-8D7D-D804BE7BD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What job levels are hardest to fill in your company?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48-7A45-86ED-1CAE28FAFD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48-7A45-86ED-1CAE28FAFD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48-7A45-86ED-1CAE28FAFDAC}"/>
              </c:ext>
            </c:extLst>
          </c:dPt>
          <c:cat>
            <c:strRef>
              <c:f>Sheet1!$A$43:$A$45</c:f>
              <c:strCache>
                <c:ptCount val="3"/>
                <c:pt idx="0">
                  <c:v>Low Skilled</c:v>
                </c:pt>
                <c:pt idx="1">
                  <c:v>Middle Skilled</c:v>
                </c:pt>
                <c:pt idx="2">
                  <c:v>High Skilled</c:v>
                </c:pt>
              </c:strCache>
            </c:strRef>
          </c:cat>
          <c:val>
            <c:numRef>
              <c:f>Sheet1!$B$43:$B$45</c:f>
              <c:numCache>
                <c:formatCode>General</c:formatCode>
                <c:ptCount val="3"/>
                <c:pt idx="0">
                  <c:v>5</c:v>
                </c:pt>
                <c:pt idx="1">
                  <c:v>11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48-7A45-86ED-1CAE28FAF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baseline="0" dirty="0">
                <a:effectLst/>
              </a:rPr>
              <a:t>When your business/company struggles to fill open positions, what are the primary reasons for this? </a:t>
            </a:r>
            <a:br>
              <a:rPr lang="en-US" sz="2000" b="1" i="0" u="none" strike="noStrike" baseline="0" dirty="0">
                <a:effectLst/>
              </a:rPr>
            </a:br>
            <a:r>
              <a:rPr lang="en-US" sz="2000" b="1" i="0" u="none" strike="noStrike" baseline="0" dirty="0">
                <a:effectLst/>
              </a:rPr>
              <a:t>CHOOSE ALL THAT APPLY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Sheet1!$A$59:$A$68</c:f>
              <c:strCache>
                <c:ptCount val="10"/>
                <c:pt idx="0">
                  <c:v>Can't find individuals with the necessary skills</c:v>
                </c:pt>
                <c:pt idx="1">
                  <c:v>Lack of Sufficient Training</c:v>
                </c:pt>
                <c:pt idx="2">
                  <c:v>Limited Work Experience</c:v>
                </c:pt>
                <c:pt idx="3">
                  <c:v>Don’t have Needed Degrees or Certificates</c:v>
                </c:pt>
                <c:pt idx="4">
                  <c:v>Overqualified</c:v>
                </c:pt>
                <c:pt idx="5">
                  <c:v>Competition from other employers</c:v>
                </c:pt>
                <c:pt idx="6">
                  <c:v>Interest in the types of jobs is low</c:v>
                </c:pt>
                <c:pt idx="7">
                  <c:v>Don't want to live in the local area</c:v>
                </c:pt>
                <c:pt idx="8">
                  <c:v>Salary not high enough to attract talent</c:v>
                </c:pt>
                <c:pt idx="9">
                  <c:v>Don't meet the legal requirements and/or can't pass a drug test</c:v>
                </c:pt>
              </c:strCache>
            </c:strRef>
          </c:cat>
          <c:val>
            <c:numRef>
              <c:f>Sheet1!$B$59:$B$68</c:f>
              <c:numCache>
                <c:formatCode>0%</c:formatCode>
                <c:ptCount val="10"/>
                <c:pt idx="0">
                  <c:v>0.22608695652173913</c:v>
                </c:pt>
                <c:pt idx="1">
                  <c:v>0.15652173913043479</c:v>
                </c:pt>
                <c:pt idx="2">
                  <c:v>0.17391304347826086</c:v>
                </c:pt>
                <c:pt idx="3">
                  <c:v>6.9565217391304349E-2</c:v>
                </c:pt>
                <c:pt idx="4">
                  <c:v>8.6956521739130436E-3</c:v>
                </c:pt>
                <c:pt idx="5">
                  <c:v>6.0869565217391307E-2</c:v>
                </c:pt>
                <c:pt idx="6">
                  <c:v>7.8260869565217397E-2</c:v>
                </c:pt>
                <c:pt idx="7">
                  <c:v>8.6956521739130432E-2</c:v>
                </c:pt>
                <c:pt idx="8">
                  <c:v>8.6956521739130432E-2</c:v>
                </c:pt>
                <c:pt idx="9">
                  <c:v>5.2173913043478258E-2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C8-0748-ADC0-0A2A2EE1D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1928527"/>
        <c:axId val="1544471551"/>
      </c:barChart>
      <c:catAx>
        <c:axId val="1531928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471551"/>
        <c:crosses val="autoZero"/>
        <c:auto val="1"/>
        <c:lblAlgn val="ctr"/>
        <c:lblOffset val="100"/>
        <c:noMultiLvlLbl val="0"/>
      </c:catAx>
      <c:valAx>
        <c:axId val="15444715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1928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Realizing that there are many jobs within your company, which categories below best describe most jobs in your business/company? CHOOSE ALL THAT APPLY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Architecture and Construction</c:v>
                </c:pt>
                <c:pt idx="1">
                  <c:v>Arts, A/V Technology and Communications</c:v>
                </c:pt>
                <c:pt idx="2">
                  <c:v>Business Management and Administration</c:v>
                </c:pt>
                <c:pt idx="3">
                  <c:v>Education and Training</c:v>
                </c:pt>
                <c:pt idx="4">
                  <c:v>Finance</c:v>
                </c:pt>
                <c:pt idx="5">
                  <c:v>Government and Public Administration</c:v>
                </c:pt>
                <c:pt idx="6">
                  <c:v>Hospitality and Tourism</c:v>
                </c:pt>
                <c:pt idx="7">
                  <c:v>Human Services</c:v>
                </c:pt>
                <c:pt idx="8">
                  <c:v>Information Techology</c:v>
                </c:pt>
                <c:pt idx="9">
                  <c:v>Manufacturing</c:v>
                </c:pt>
                <c:pt idx="10">
                  <c:v>Marketing</c:v>
                </c:pt>
                <c:pt idx="11">
                  <c:v>STEM</c:v>
                </c:pt>
                <c:pt idx="12">
                  <c:v>Transportation, Distribution, Logistics</c:v>
                </c:pt>
                <c:pt idx="13">
                  <c:v>Other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</c:v>
                </c:pt>
                <c:pt idx="2">
                  <c:v>1</c:v>
                </c:pt>
                <c:pt idx="4">
                  <c:v>1</c:v>
                </c:pt>
                <c:pt idx="5">
                  <c:v>2</c:v>
                </c:pt>
                <c:pt idx="7">
                  <c:v>4</c:v>
                </c:pt>
                <c:pt idx="8">
                  <c:v>1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4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F-5146-B702-FE437085C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33462479"/>
        <c:axId val="1933464111"/>
      </c:barChart>
      <c:catAx>
        <c:axId val="19334624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464111"/>
        <c:crosses val="autoZero"/>
        <c:auto val="1"/>
        <c:lblAlgn val="ctr"/>
        <c:lblOffset val="100"/>
        <c:noMultiLvlLbl val="0"/>
      </c:catAx>
      <c:valAx>
        <c:axId val="19334641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462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6C7C-F904-ED4A-9A65-C430E622E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4FE4B-9A50-314E-ABBF-21AB6CB39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2DF1-26D8-D149-A51D-E7EE9CF45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720CD-5886-614B-B6CD-1A1FBF41A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212" y="6340475"/>
            <a:ext cx="604838" cy="365125"/>
          </a:xfrm>
        </p:spPr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5A7EBB-1344-954C-BB20-19319E8026B6}"/>
              </a:ext>
            </a:extLst>
          </p:cNvPr>
          <p:cNvSpPr/>
          <p:nvPr userDrawn="1"/>
        </p:nvSpPr>
        <p:spPr>
          <a:xfrm>
            <a:off x="0" y="0"/>
            <a:ext cx="12192000" cy="1285875"/>
          </a:xfrm>
          <a:prstGeom prst="rect">
            <a:avLst/>
          </a:prstGeom>
          <a:solidFill>
            <a:srgbClr val="EC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65EB5E-9E9A-6547-8B33-0C977E815B35}"/>
              </a:ext>
            </a:extLst>
          </p:cNvPr>
          <p:cNvSpPr/>
          <p:nvPr userDrawn="1"/>
        </p:nvSpPr>
        <p:spPr>
          <a:xfrm>
            <a:off x="0" y="1185863"/>
            <a:ext cx="12192000" cy="114300"/>
          </a:xfrm>
          <a:prstGeom prst="rect">
            <a:avLst/>
          </a:prstGeom>
          <a:solidFill>
            <a:srgbClr val="469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9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6E593-6E73-F041-A3F0-18C99B28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B47F6-5669-E04A-9AAA-00FA83534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17462-0FEB-C24B-A959-480C6875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21C85-B4E2-2F4D-A55B-3628CA50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5B48E-343E-1D4C-ACE0-6B73252B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7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DA82E7-8CF4-6341-9079-AFEF9C475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9CD46-C509-5347-BF74-CDE3265D6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48E2-8D40-4F45-A9A7-34B3CB54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407D3-EB1B-7847-B908-9271BEA7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81CF4-3E8D-F843-AF9B-39352636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0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4540-9C99-4149-B091-2F3F6F5F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51FA0-8580-704E-895F-C777799A9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23EEF-B822-8E41-AA54-0A10F5597882}"/>
              </a:ext>
            </a:extLst>
          </p:cNvPr>
          <p:cNvSpPr/>
          <p:nvPr userDrawn="1"/>
        </p:nvSpPr>
        <p:spPr>
          <a:xfrm>
            <a:off x="0" y="0"/>
            <a:ext cx="12192000" cy="1285875"/>
          </a:xfrm>
          <a:prstGeom prst="rect">
            <a:avLst/>
          </a:prstGeom>
          <a:solidFill>
            <a:srgbClr val="EC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891334-35F8-2945-85AE-669EA99D6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1212" y="6107113"/>
            <a:ext cx="2334576" cy="61436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ACED41A-880F-F84F-8E65-9C104C6D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AC11B12-17DD-A74F-BE3E-0FA833CC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212" y="6340475"/>
            <a:ext cx="604838" cy="365125"/>
          </a:xfrm>
        </p:spPr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58488-057F-0B41-8CE5-1B5D0ED023CF}"/>
              </a:ext>
            </a:extLst>
          </p:cNvPr>
          <p:cNvSpPr/>
          <p:nvPr userDrawn="1"/>
        </p:nvSpPr>
        <p:spPr>
          <a:xfrm>
            <a:off x="0" y="1185863"/>
            <a:ext cx="12192000" cy="114300"/>
          </a:xfrm>
          <a:prstGeom prst="rect">
            <a:avLst/>
          </a:prstGeom>
          <a:solidFill>
            <a:srgbClr val="469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BC5565-61F8-AE4B-80E5-968D102AB6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8000"/>
          </a:blip>
          <a:stretch>
            <a:fillRect/>
          </a:stretch>
        </p:blipFill>
        <p:spPr>
          <a:xfrm>
            <a:off x="11039127" y="254001"/>
            <a:ext cx="71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2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C6EA-9A33-2F41-89F3-5B5C9673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2CB35-2A34-E742-91CC-524A2B200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93896-7C75-1D4D-B11E-78B9013A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41D53-9020-C149-8DCF-3612E9F9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FA2BC-C03C-DD47-93C0-4B3E2323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6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AE5C-DD95-ED47-BF5C-F89FCD56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ADCAA-9583-E745-9A23-7C8C85E58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85B3B-94D9-294B-80A0-1F4799C5A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43D52-BA0F-0D48-9991-B38A81A9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8307E-127A-C94F-A621-B52348E5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F4612-815F-584A-87A3-8FC4E0C0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3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14FC-06F6-F044-BB63-C6D64ECE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F92E6-D720-3F4A-AEBE-E0066A14B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8450C-0778-644B-9CBE-36884EB84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5E197-4F32-D44A-B0AF-3FEDDFDF4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C9D190-3AE5-334A-BA7B-0FB0780A6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C020C9-C66B-0148-AD43-31505099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0DB9B5-7CCB-B340-BF3E-4B0661623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41236-ED20-034A-B650-3757DE8E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5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09B1D-099B-DF4F-8A1A-84330709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3224A-F639-CF40-9DA4-745BC1AF9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3D5CE-8F6D-FC49-A322-C5F1F0ED3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CC696-9D1E-1A47-BE22-9723C50B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8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102CF8-AB5C-D74F-8CE8-195C026B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00287-6F2B-2842-BDC6-E2732F8B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130ED-D02D-BF49-A634-E7F90FF13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1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E687-48C5-4045-8A90-1B8D2CED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7750F-BAB0-9147-9467-6D2A9EEB7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BA08D-6700-8447-B2A4-1D011C95C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31E24-1F04-044A-88B5-90B98D1A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72A6A-97C5-A244-A05D-61206252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87694-8BB5-624B-8583-58C961B9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387BB-17F4-F643-AFF7-83C64215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E22DD-997B-7C40-B06B-81D25C5184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C9F74-FE0E-6644-867C-647FF2261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13FAD-24C4-5146-ACA5-4BC47812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BE35-6E49-4044-A009-1F0A93F1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BD3B6-5292-7C42-BB21-9E660873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6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FB1474-1D30-944C-9E17-58583F3CD1A3}"/>
              </a:ext>
            </a:extLst>
          </p:cNvPr>
          <p:cNvSpPr/>
          <p:nvPr userDrawn="1"/>
        </p:nvSpPr>
        <p:spPr>
          <a:xfrm>
            <a:off x="0" y="0"/>
            <a:ext cx="12192000" cy="1285875"/>
          </a:xfrm>
          <a:prstGeom prst="rect">
            <a:avLst/>
          </a:prstGeom>
          <a:solidFill>
            <a:srgbClr val="EC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06B708-1F82-8F4E-9F92-035D5AB03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" y="500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5B8AA-F632-6740-A9C6-D363190AB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898D2-0F09-C54A-AE37-C3038648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635E9-5CDA-9349-9B6E-C76B06EC038A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DA0F6-EEF8-0149-9D9C-360FEE304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285F7-C4E2-DD47-9A6E-FDDE4BEA7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3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4595F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4595F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4595F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4595F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4595F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4595F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C3C91-8A12-B84C-A43A-34A261091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/>
              <a:t>New Mexico CTE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4B571B-CE2B-2D43-835E-C87926E98A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Region I</a:t>
            </a:r>
          </a:p>
          <a:p>
            <a:r>
              <a:rPr lang="en-US" dirty="0"/>
              <a:t>Comprehensive Local Needs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D67AC9-8247-F247-8341-0AFF55F2B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267"/>
            <a:ext cx="4529139" cy="11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6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11802-A717-7543-9439-2A8AADEB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Pathways in CTE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9F50CA-8846-E146-ACAE-6C278997D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826" y="1843789"/>
            <a:ext cx="9656347" cy="425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5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11802-A717-7543-9439-2A8AADEB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Pathways in CTE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FF4CCE-F63E-3E4B-BB3D-F53AA7DF2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career pathways and clusters seem to be most relevant here?</a:t>
            </a:r>
          </a:p>
        </p:txBody>
      </p:sp>
    </p:spTree>
    <p:extLst>
      <p:ext uri="{BB962C8B-B14F-4D97-AF65-F5344CB8AC3E}">
        <p14:creationId xmlns:p14="http://schemas.microsoft.com/office/powerpoint/2010/main" val="3883102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FC62-A1AB-DB4D-8701-89D078ED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CTE</a:t>
            </a:r>
            <a:br>
              <a:rPr lang="en-US" dirty="0"/>
            </a:br>
            <a:r>
              <a:rPr lang="en-US" sz="2400" dirty="0"/>
              <a:t>Source: Association of Career and Technical Education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7E63D9-2FD0-CE43-9066-99819B3C6532}"/>
              </a:ext>
            </a:extLst>
          </p:cNvPr>
          <p:cNvSpPr txBox="1"/>
          <p:nvPr/>
        </p:nvSpPr>
        <p:spPr>
          <a:xfrm>
            <a:off x="679905" y="1375568"/>
            <a:ext cx="10346414" cy="57288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500"/>
              </a:spcAft>
            </a:pPr>
            <a:r>
              <a:rPr lang="en-US" sz="2400" u="sng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For Business</a:t>
            </a: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: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Significantly more likely to develop soft skills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50% STEM jobs require less than a 4-year degree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Aligned to middle-, technical-, and high-skilled jobs, hard-to-fill jobs, and jobs in demand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2"/>
              </a:solidFill>
              <a:latin typeface="Avenir Next" panose="020B0503020202020204" pitchFamily="34" charset="0"/>
              <a:cs typeface="Futura Medium" panose="020B0602020204020303" pitchFamily="34" charset="-79"/>
            </a:endParaRPr>
          </a:p>
          <a:p>
            <a:pPr>
              <a:lnSpc>
                <a:spcPct val="114000"/>
              </a:lnSpc>
              <a:spcAft>
                <a:spcPts val="500"/>
              </a:spcAft>
            </a:pPr>
            <a:r>
              <a:rPr lang="en-US" sz="2400" u="sng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For the Economy</a:t>
            </a: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: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Annual economic benefits ($3.5 billion in OK)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Increased contributions to state economy </a:t>
            </a:r>
            <a:b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</a:b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($5.1 billion in CO)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Returns $26 in lifetime earnings and benefits for every </a:t>
            </a:r>
            <a:b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</a:b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$1 invested in HS CTE (WA)</a:t>
            </a:r>
          </a:p>
          <a:p>
            <a:endParaRPr lang="en-US" sz="2400" dirty="0">
              <a:solidFill>
                <a:schemeClr val="tx2"/>
              </a:solidFill>
              <a:latin typeface="Avenir Next" panose="020B050302020202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25097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6A62C7-9BD3-5C4A-88F1-A5CF8437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" y="50005"/>
            <a:ext cx="10515600" cy="1325563"/>
          </a:xfrm>
        </p:spPr>
        <p:txBody>
          <a:bodyPr/>
          <a:lstStyle/>
          <a:p>
            <a:r>
              <a:rPr lang="en-US" dirty="0"/>
              <a:t>Benefits of CTE</a:t>
            </a:r>
            <a:br>
              <a:rPr lang="en-US" dirty="0"/>
            </a:br>
            <a:r>
              <a:rPr lang="en-US" sz="2400" dirty="0"/>
              <a:t>Source: Association of Career and Technical Education/NM PED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8459A-43D1-3C48-B2ED-EE08EF5AAB36}"/>
              </a:ext>
            </a:extLst>
          </p:cNvPr>
          <p:cNvSpPr txBox="1"/>
          <p:nvPr/>
        </p:nvSpPr>
        <p:spPr>
          <a:xfrm>
            <a:off x="595312" y="1781331"/>
            <a:ext cx="10677291" cy="46356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500"/>
              </a:spcAft>
            </a:pPr>
            <a:r>
              <a:rPr lang="en-US" sz="3200" u="sng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For High School Students</a:t>
            </a: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: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Graduate at 94% vs. 71% for non-CTE students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91% with 2-3 CTE credits enroll in college</a:t>
            </a:r>
          </a:p>
          <a:p>
            <a:pPr marL="914400" lvl="1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58% of NM CTE concentrators go to college, advanced training, military service, or employment within six mo. after graduation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81% of HS dropouts say relevant, real-world opportunities would have kept them in school</a:t>
            </a:r>
          </a:p>
          <a:p>
            <a:pPr>
              <a:lnSpc>
                <a:spcPct val="114000"/>
              </a:lnSpc>
              <a:spcAft>
                <a:spcPts val="500"/>
              </a:spcAft>
            </a:pPr>
            <a:endParaRPr lang="en-US" sz="800" dirty="0">
              <a:solidFill>
                <a:schemeClr val="tx2"/>
              </a:solidFill>
              <a:latin typeface="Avenir Next" panose="020B0503020202020204" pitchFamily="34" charset="0"/>
              <a:cs typeface="Futura Medium" panose="020B0602020204020303" pitchFamily="34" charset="-79"/>
            </a:endParaRPr>
          </a:p>
          <a:p>
            <a:endParaRPr lang="en-US" sz="2400" dirty="0">
              <a:solidFill>
                <a:schemeClr val="tx2"/>
              </a:solidFill>
              <a:latin typeface="Avenir Next" panose="020B050302020202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34479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E449F4-DA0C-CE4A-A8EB-5021343AA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CTE</a:t>
            </a:r>
            <a:br>
              <a:rPr lang="en-US" dirty="0"/>
            </a:br>
            <a:r>
              <a:rPr lang="en-US" sz="2400" dirty="0"/>
              <a:t>Source: Association of Career and Technical Education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78B7B-3615-D442-BD7A-EA799B807008}"/>
              </a:ext>
            </a:extLst>
          </p:cNvPr>
          <p:cNvSpPr txBox="1"/>
          <p:nvPr/>
        </p:nvSpPr>
        <p:spPr>
          <a:xfrm>
            <a:off x="595312" y="1557461"/>
            <a:ext cx="10887154" cy="41706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500"/>
              </a:spcAft>
            </a:pPr>
            <a:r>
              <a:rPr lang="en-US" sz="2400" u="sng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For College Students and Adults</a:t>
            </a: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: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Technical or Associate of Applied Science degrees </a:t>
            </a:r>
            <a:b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</a:b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out-earn bachelor degree holders by $2,000-$11,000. </a:t>
            </a:r>
            <a:r>
              <a:rPr lang="en-US" sz="16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(Research from TX, CO, VA)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27% of those with licenses or certificates earn more than average bachelor’s degree holder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48% of CTE concentrators earn credentials or diplomas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68% employed, in military service, or apprenticeships in 6 mo. of graduation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64% of all degrees awarded statewide</a:t>
            </a:r>
          </a:p>
        </p:txBody>
      </p:sp>
    </p:spTree>
    <p:extLst>
      <p:ext uri="{BB962C8B-B14F-4D97-AF65-F5344CB8AC3E}">
        <p14:creationId xmlns:p14="http://schemas.microsoft.com/office/powerpoint/2010/main" val="424385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60FC-4E4B-DD45-B41C-422C1127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CTE Matters to New Mexico</a:t>
            </a:r>
            <a:br>
              <a:rPr lang="en-US" dirty="0"/>
            </a:br>
            <a:r>
              <a:rPr lang="en-US" sz="2700" dirty="0"/>
              <a:t>(Source: National Alliance for Partnerships in Equity/NM PED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C3318-69BE-A449-976C-37EE2251020A}"/>
              </a:ext>
            </a:extLst>
          </p:cNvPr>
          <p:cNvSpPr txBox="1"/>
          <p:nvPr/>
        </p:nvSpPr>
        <p:spPr>
          <a:xfrm>
            <a:off x="595312" y="1375568"/>
            <a:ext cx="10977095" cy="48621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500"/>
              </a:spcAft>
            </a:pPr>
            <a:r>
              <a:rPr lang="en-US" sz="3200" u="sng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Today</a:t>
            </a: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: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49% of low-income families have no post-secondary experience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34% of students earn AA/AS degrees in 6 years 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45% of students earn BA/BS degrees in 6 years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66% of all high school students are in CTE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54% of all college students are enrolled in CTE and </a:t>
            </a:r>
            <a:b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</a:b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32% are CTE concentrators</a:t>
            </a:r>
          </a:p>
        </p:txBody>
      </p:sp>
    </p:spTree>
    <p:extLst>
      <p:ext uri="{BB962C8B-B14F-4D97-AF65-F5344CB8AC3E}">
        <p14:creationId xmlns:p14="http://schemas.microsoft.com/office/powerpoint/2010/main" val="3081642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60FC-4E4B-DD45-B41C-422C1127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CTE Matters to Your Region</a:t>
            </a:r>
            <a:br>
              <a:rPr lang="en-US" dirty="0"/>
            </a:br>
            <a:r>
              <a:rPr lang="en-US" sz="2700" dirty="0"/>
              <a:t>(Source: Fordham Institute Report)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DB5CFA-6348-D34A-9862-915CE115B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61" y="1582614"/>
            <a:ext cx="11265877" cy="4712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How Aligned is CTE to Local Labor Markets?</a:t>
            </a:r>
            <a:br>
              <a:rPr lang="en-US" sz="2400" dirty="0"/>
            </a:br>
            <a:endParaRPr lang="en-US" sz="1600" i="1" dirty="0"/>
          </a:p>
          <a:p>
            <a:r>
              <a:rPr lang="en-US" sz="2400" dirty="0"/>
              <a:t>Fields that support a significant number of jobs see little CTE course-taking in high school</a:t>
            </a:r>
          </a:p>
          <a:p>
            <a:r>
              <a:rPr lang="en-US" sz="2400" dirty="0"/>
              <a:t>Students take more related CTE courses when aligned to more local jobs</a:t>
            </a:r>
          </a:p>
          <a:p>
            <a:pPr lvl="1"/>
            <a:r>
              <a:rPr lang="en-US" sz="2000" dirty="0"/>
              <a:t>80% of Americans lives less than a couple hours drive from home</a:t>
            </a:r>
          </a:p>
          <a:p>
            <a:pPr lvl="1"/>
            <a:r>
              <a:rPr lang="en-US" sz="2000" dirty="0"/>
              <a:t>Median distance is 18 miles; 44 miles for New Mexico</a:t>
            </a:r>
          </a:p>
          <a:p>
            <a:r>
              <a:rPr lang="en-US" sz="2400" dirty="0"/>
              <a:t>Call to action:</a:t>
            </a:r>
          </a:p>
          <a:p>
            <a:pPr lvl="1"/>
            <a:r>
              <a:rPr lang="en-US" sz="2000" dirty="0"/>
              <a:t>Local business, industry, secondary and post-secondary work in a united way</a:t>
            </a:r>
          </a:p>
          <a:p>
            <a:pPr lvl="1"/>
            <a:r>
              <a:rPr lang="en-US" sz="2000" dirty="0"/>
              <a:t>Better integration of what is taught in HS CTE programs  with skills, knowledge, and positions needed in local labor markets through sector strategies that include WBL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1205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4EB1-E736-994D-90F8-BCF48668A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CTE Matters to Workforce Needs</a:t>
            </a:r>
            <a:br>
              <a:rPr lang="en-US" dirty="0"/>
            </a:br>
            <a:r>
              <a:rPr lang="en-US" sz="2700" dirty="0"/>
              <a:t>Source: New Mexico Dept. of Workforce Solutions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CB749-5F8D-6648-8FAC-D5969001A4EC}"/>
              </a:ext>
            </a:extLst>
          </p:cNvPr>
          <p:cNvSpPr txBox="1"/>
          <p:nvPr/>
        </p:nvSpPr>
        <p:spPr>
          <a:xfrm>
            <a:off x="595311" y="1708880"/>
            <a:ext cx="10842183" cy="38790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500"/>
              </a:spcAft>
            </a:pPr>
            <a:r>
              <a:rPr lang="en-US" sz="2800" u="sng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From Now to 2026</a:t>
            </a:r>
            <a:r>
              <a:rPr lang="en-US" sz="28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: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20% increase in Healthcare &amp; Social Assistance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15% increase in Mining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11% increase in Professional, Scientific, &amp; Technical Assistance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5% increase in Construction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5% increase in Educational Services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5% increase in Transportation &amp; Warehousing</a:t>
            </a:r>
          </a:p>
        </p:txBody>
      </p:sp>
    </p:spTree>
    <p:extLst>
      <p:ext uri="{BB962C8B-B14F-4D97-AF65-F5344CB8AC3E}">
        <p14:creationId xmlns:p14="http://schemas.microsoft.com/office/powerpoint/2010/main" val="3964543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BB80-8DE5-D84F-92F3-8A0115BED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NM Industry Sectors</a:t>
            </a:r>
            <a:br>
              <a:rPr lang="en-US" dirty="0"/>
            </a:br>
            <a:r>
              <a:rPr lang="en-US" sz="2400" dirty="0"/>
              <a:t>Governor Michelle Lujan Grisham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AAE95-559A-474A-AB19-A7423590A288}"/>
              </a:ext>
            </a:extLst>
          </p:cNvPr>
          <p:cNvSpPr txBox="1"/>
          <p:nvPr/>
        </p:nvSpPr>
        <p:spPr>
          <a:xfrm>
            <a:off x="595311" y="1471898"/>
            <a:ext cx="11001378" cy="704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500"/>
              </a:spcAft>
            </a:pPr>
            <a:r>
              <a:rPr lang="en-US" sz="3600" u="sng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Target Sectors for a Diversified Economy</a:t>
            </a:r>
            <a:r>
              <a:rPr lang="en-US" sz="36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D057B-2595-A04B-94DA-D3DF0CA01B26}"/>
              </a:ext>
            </a:extLst>
          </p:cNvPr>
          <p:cNvSpPr txBox="1"/>
          <p:nvPr/>
        </p:nvSpPr>
        <p:spPr>
          <a:xfrm>
            <a:off x="595311" y="2272781"/>
            <a:ext cx="11156977" cy="4722896"/>
          </a:xfrm>
          <a:prstGeom prst="rect">
            <a:avLst/>
          </a:prstGeom>
          <a:noFill/>
          <a:effectLst/>
        </p:spPr>
        <p:txBody>
          <a:bodyPr wrap="square" numCol="2" rtlCol="0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Cybersecurity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Intelligent Manufacturing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Sustainable and Green Industries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Bioscience and Health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Tourism and Outdoor Industries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Digital Media and Film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Sustainable and Value-Added Agriculture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Aerospace</a:t>
            </a:r>
          </a:p>
          <a:p>
            <a:pPr>
              <a:lnSpc>
                <a:spcPct val="114000"/>
              </a:lnSpc>
              <a:spcAft>
                <a:spcPts val="500"/>
              </a:spcAft>
            </a:pPr>
            <a:endParaRPr lang="en-US" sz="3400" dirty="0">
              <a:solidFill>
                <a:schemeClr val="tx2"/>
              </a:solidFill>
              <a:latin typeface="Avenir Next" panose="020B050302020202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83485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11802-A717-7543-9439-2A8AADEB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Pathways in CTE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BAE7E-2E9E-364A-9813-40031916F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700" y="1259740"/>
            <a:ext cx="7380599" cy="570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8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8A31-4FE1-6044-B7DB-5BCAB55F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429A0-8366-DC45-8030-175973290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Tracey Bryan, President/CEO</a:t>
            </a:r>
          </a:p>
          <a:p>
            <a:pPr marL="0" indent="0">
              <a:buNone/>
            </a:pPr>
            <a:r>
              <a:rPr lang="en-US" dirty="0"/>
              <a:t>The Bridge of Southern New Mexico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Dr. Joseph Goins, President</a:t>
            </a:r>
          </a:p>
          <a:p>
            <a:pPr marL="0" indent="0">
              <a:buNone/>
            </a:pPr>
            <a:r>
              <a:rPr lang="en-US" dirty="0"/>
              <a:t>NS4ed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Trevor Stokes, Labor Market Analyst</a:t>
            </a:r>
          </a:p>
          <a:p>
            <a:pPr marL="0" indent="0">
              <a:buNone/>
            </a:pPr>
            <a:r>
              <a:rPr lang="en-US" dirty="0"/>
              <a:t>NS4ed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04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11802-A717-7543-9439-2A8AADEB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Pathways in CTE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EAEFA5-FD3A-8148-9475-450B2B92D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205" y="1248157"/>
            <a:ext cx="7395589" cy="571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30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D1CEB-AD92-384F-B5B9-91C37560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I – Perkins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5B9C6-6B66-3E4E-8D4C-5B008AC89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$364,277</a:t>
            </a:r>
          </a:p>
          <a:p>
            <a:pPr marL="0" indent="0" algn="ctr">
              <a:buNone/>
            </a:pPr>
            <a:r>
              <a:rPr lang="en-US" sz="3600" b="1" dirty="0"/>
              <a:t>School Year 2020-21</a:t>
            </a:r>
          </a:p>
        </p:txBody>
      </p:sp>
    </p:spTree>
    <p:extLst>
      <p:ext uri="{BB962C8B-B14F-4D97-AF65-F5344CB8AC3E}">
        <p14:creationId xmlns:p14="http://schemas.microsoft.com/office/powerpoint/2010/main" val="274522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8A65-9EF7-9E46-B2C7-2E859FA35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Provide CTE in Region I?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3BB95-B5F4-9647-A064-C512761D4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3377"/>
            <a:ext cx="10515600" cy="1503729"/>
          </a:xfrm>
        </p:spPr>
        <p:txBody>
          <a:bodyPr numCol="3">
            <a:normAutofit/>
          </a:bodyPr>
          <a:lstStyle/>
          <a:p>
            <a:pPr marL="0" lvl="0" indent="0">
              <a:buNone/>
            </a:pPr>
            <a:r>
              <a:rPr lang="en-US" sz="1800" dirty="0"/>
              <a:t>Clovis Municipal</a:t>
            </a:r>
          </a:p>
          <a:p>
            <a:pPr marL="0" lvl="0" indent="0">
              <a:buNone/>
            </a:pPr>
            <a:r>
              <a:rPr lang="en-US" sz="1800" dirty="0"/>
              <a:t>Dora Consolidated</a:t>
            </a:r>
          </a:p>
          <a:p>
            <a:pPr marL="0" lvl="0" indent="0">
              <a:buNone/>
            </a:pPr>
            <a:r>
              <a:rPr lang="en-US" sz="1800" dirty="0"/>
              <a:t>Elida Municipal</a:t>
            </a:r>
          </a:p>
          <a:p>
            <a:pPr marL="0" lvl="0" indent="0">
              <a:buNone/>
            </a:pPr>
            <a:r>
              <a:rPr lang="en-US" sz="1800" dirty="0"/>
              <a:t>Floyd Municipal</a:t>
            </a:r>
          </a:p>
          <a:p>
            <a:pPr marL="0" lvl="0" indent="0">
              <a:buNone/>
            </a:pPr>
            <a:r>
              <a:rPr lang="en-US" sz="1800" dirty="0"/>
              <a:t>Fort Sumner Municipal</a:t>
            </a:r>
          </a:p>
          <a:p>
            <a:pPr marL="0" lvl="0" indent="0">
              <a:buNone/>
            </a:pPr>
            <a:r>
              <a:rPr lang="en-US" sz="1800" dirty="0"/>
              <a:t>Grady Municipal</a:t>
            </a:r>
          </a:p>
          <a:p>
            <a:pPr marL="0" lvl="0" indent="0">
              <a:buNone/>
            </a:pPr>
            <a:r>
              <a:rPr lang="en-US" sz="1800" dirty="0"/>
              <a:t>Melrose</a:t>
            </a:r>
          </a:p>
          <a:p>
            <a:pPr marL="0" lvl="0" indent="0">
              <a:buNone/>
            </a:pPr>
            <a:r>
              <a:rPr lang="en-US" sz="1800" dirty="0"/>
              <a:t>Portales Municipal</a:t>
            </a:r>
          </a:p>
          <a:p>
            <a:pPr marL="0" lvl="0" indent="0">
              <a:buNone/>
            </a:pPr>
            <a:r>
              <a:rPr lang="en-US" sz="1800" dirty="0" err="1"/>
              <a:t>Texico</a:t>
            </a:r>
            <a:r>
              <a:rPr lang="en-US" sz="1800" dirty="0"/>
              <a:t> Municipal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7DB2F87-646D-D243-8646-0819D9A3E114}"/>
              </a:ext>
            </a:extLst>
          </p:cNvPr>
          <p:cNvSpPr txBox="1">
            <a:spLocks/>
          </p:cNvSpPr>
          <p:nvPr/>
        </p:nvSpPr>
        <p:spPr>
          <a:xfrm>
            <a:off x="838200" y="1584792"/>
            <a:ext cx="10515600" cy="88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Region I comprises a number of school districts and charter schools: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6DE70E8-B5F4-0B4E-9D9F-97F54FB1B32C}"/>
              </a:ext>
            </a:extLst>
          </p:cNvPr>
          <p:cNvSpPr txBox="1">
            <a:spLocks/>
          </p:cNvSpPr>
          <p:nvPr/>
        </p:nvSpPr>
        <p:spPr>
          <a:xfrm>
            <a:off x="838200" y="4290406"/>
            <a:ext cx="10515600" cy="1965603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Two Colleges:</a:t>
            </a:r>
          </a:p>
          <a:p>
            <a:pPr marL="0" indent="0">
              <a:buNone/>
            </a:pPr>
            <a:r>
              <a:rPr lang="en-US" sz="1800" dirty="0"/>
              <a:t>Eastern New Mexico University </a:t>
            </a:r>
          </a:p>
          <a:p>
            <a:pPr marL="0" indent="0">
              <a:buNone/>
            </a:pPr>
            <a:r>
              <a:rPr lang="en-US" sz="1800" dirty="0"/>
              <a:t>Clovis Community College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05CFCF-EEFD-1643-BDF8-1BF2C3FC5FD6}"/>
              </a:ext>
            </a:extLst>
          </p:cNvPr>
          <p:cNvSpPr txBox="1"/>
          <p:nvPr/>
        </p:nvSpPr>
        <p:spPr>
          <a:xfrm>
            <a:off x="7793008" y="4290406"/>
            <a:ext cx="345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REC 6</a:t>
            </a:r>
          </a:p>
        </p:txBody>
      </p:sp>
    </p:spTree>
    <p:extLst>
      <p:ext uri="{BB962C8B-B14F-4D97-AF65-F5344CB8AC3E}">
        <p14:creationId xmlns:p14="http://schemas.microsoft.com/office/powerpoint/2010/main" val="2000667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3D37-90B3-8949-9095-FDBFC318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1825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Does the Labor Market Tell Us?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C22136-FC74-DD42-A6F4-636A4D8B5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334" y="1632858"/>
            <a:ext cx="13565274" cy="48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ECC8A34-0573-4AFE-9C38-4C6BF7BE6B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414369"/>
              </p:ext>
            </p:extLst>
          </p:nvPr>
        </p:nvGraphicFramePr>
        <p:xfrm>
          <a:off x="1573195" y="1575423"/>
          <a:ext cx="8784771" cy="4524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2904564-BD31-E14F-893E-C0328924F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334" y="6509657"/>
            <a:ext cx="135652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13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BAD895-C2E6-2043-B27E-DE75B12EA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020803"/>
              </p:ext>
            </p:extLst>
          </p:nvPr>
        </p:nvGraphicFramePr>
        <p:xfrm>
          <a:off x="1012466" y="1537229"/>
          <a:ext cx="10167064" cy="4440749"/>
        </p:xfrm>
        <a:graphic>
          <a:graphicData uri="http://schemas.openxmlformats.org/drawingml/2006/table">
            <a:tbl>
              <a:tblPr firstRow="1" firstCol="1" bandRow="1"/>
              <a:tblGrid>
                <a:gridCol w="573988">
                  <a:extLst>
                    <a:ext uri="{9D8B030D-6E8A-4147-A177-3AD203B41FA5}">
                      <a16:colId xmlns:a16="http://schemas.microsoft.com/office/drawing/2014/main" val="2482510096"/>
                    </a:ext>
                  </a:extLst>
                </a:gridCol>
                <a:gridCol w="5531546">
                  <a:extLst>
                    <a:ext uri="{9D8B030D-6E8A-4147-A177-3AD203B41FA5}">
                      <a16:colId xmlns:a16="http://schemas.microsoft.com/office/drawing/2014/main" val="4026544655"/>
                    </a:ext>
                  </a:extLst>
                </a:gridCol>
                <a:gridCol w="1331543">
                  <a:extLst>
                    <a:ext uri="{9D8B030D-6E8A-4147-A177-3AD203B41FA5}">
                      <a16:colId xmlns:a16="http://schemas.microsoft.com/office/drawing/2014/main" val="367119294"/>
                    </a:ext>
                  </a:extLst>
                </a:gridCol>
                <a:gridCol w="1429927">
                  <a:extLst>
                    <a:ext uri="{9D8B030D-6E8A-4147-A177-3AD203B41FA5}">
                      <a16:colId xmlns:a16="http://schemas.microsoft.com/office/drawing/2014/main" val="3951844253"/>
                    </a:ext>
                  </a:extLst>
                </a:gridCol>
                <a:gridCol w="1300060">
                  <a:extLst>
                    <a:ext uri="{9D8B030D-6E8A-4147-A177-3AD203B41FA5}">
                      <a16:colId xmlns:a16="http://schemas.microsoft.com/office/drawing/2014/main" val="612675516"/>
                    </a:ext>
                  </a:extLst>
                </a:gridCol>
              </a:tblGrid>
              <a:tr h="332849">
                <a:tc gridSpan="2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Sector/Top Detailed Industries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560" marR="104560" marT="52280" marB="5228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Jobs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Wages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 Quotient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224720"/>
                  </a:ext>
                </a:extLst>
              </a:tr>
              <a:tr h="332849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Government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560" marR="104560" marT="52280" marB="5228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418405"/>
                  </a:ext>
                </a:extLst>
              </a:tr>
              <a:tr h="23918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Federal Government, Military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5,107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$62,487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13.60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76348"/>
                  </a:ext>
                </a:extLst>
              </a:tr>
              <a:tr h="23918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 (Local Government)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2,448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$34,193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1.57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738304"/>
                  </a:ext>
                </a:extLst>
              </a:tr>
              <a:tr h="23918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 (State Government)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962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$32,056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1.78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402198"/>
                  </a:ext>
                </a:extLst>
              </a:tr>
              <a:tr h="23918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Government, Excluding Education and Hospitals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930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$38,932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299296"/>
                  </a:ext>
                </a:extLst>
              </a:tr>
              <a:tr h="332849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Care and Social Assistance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560" marR="104560" marT="52280" marB="5228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44306"/>
                  </a:ext>
                </a:extLst>
              </a:tr>
              <a:tr h="23918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 Health Care Services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623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$17,584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2.13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640829"/>
                  </a:ext>
                </a:extLst>
              </a:tr>
              <a:tr h="23918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Medical and Surgical Hospitals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542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$80,953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.58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463633"/>
                  </a:ext>
                </a:extLst>
              </a:tr>
              <a:tr h="23918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Services for the Elderly and Persons with Disabilities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313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$16,366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.82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066708"/>
                  </a:ext>
                </a:extLst>
              </a:tr>
              <a:tr h="23918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Nursing Care Facilities (Skilled Nursing Facilities)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$32,526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.96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153010"/>
                  </a:ext>
                </a:extLst>
              </a:tr>
              <a:tr h="23918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Vocational Rehabilitation Services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$27,125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4.16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11257"/>
                  </a:ext>
                </a:extLst>
              </a:tr>
              <a:tr h="332849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Agriculture, Forestry, Fishing and Hunting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560" marR="104560" marT="52280" marB="5228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673662"/>
                  </a:ext>
                </a:extLst>
              </a:tr>
              <a:tr h="23918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Animal Production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2,188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$36,795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42.24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634066"/>
                  </a:ext>
                </a:extLst>
              </a:tr>
              <a:tr h="23918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Activities for Crop Production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$39,510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3.06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029150"/>
                  </a:ext>
                </a:extLst>
              </a:tr>
              <a:tr h="23918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Crop Production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$38,379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.62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802936"/>
                  </a:ext>
                </a:extLst>
              </a:tr>
              <a:tr h="23918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Activities for Animal Production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$37,804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8.93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20" marR="78420" marT="108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954665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A8C812D5-5029-F647-B886-A9FCB4267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1825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Does the Labor Market Tell Us?</a:t>
            </a:r>
          </a:p>
        </p:txBody>
      </p:sp>
    </p:spTree>
    <p:extLst>
      <p:ext uri="{BB962C8B-B14F-4D97-AF65-F5344CB8AC3E}">
        <p14:creationId xmlns:p14="http://schemas.microsoft.com/office/powerpoint/2010/main" val="2070373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E652A5-A6E7-204A-8957-BE0CD1131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954044"/>
              </p:ext>
            </p:extLst>
          </p:nvPr>
        </p:nvGraphicFramePr>
        <p:xfrm>
          <a:off x="977394" y="1520901"/>
          <a:ext cx="10376404" cy="4440747"/>
        </p:xfrm>
        <a:graphic>
          <a:graphicData uri="http://schemas.openxmlformats.org/drawingml/2006/table">
            <a:tbl>
              <a:tblPr firstRow="1" firstCol="1" bandRow="1"/>
              <a:tblGrid>
                <a:gridCol w="590026">
                  <a:extLst>
                    <a:ext uri="{9D8B030D-6E8A-4147-A177-3AD203B41FA5}">
                      <a16:colId xmlns:a16="http://schemas.microsoft.com/office/drawing/2014/main" val="3597214297"/>
                    </a:ext>
                  </a:extLst>
                </a:gridCol>
                <a:gridCol w="5682696">
                  <a:extLst>
                    <a:ext uri="{9D8B030D-6E8A-4147-A177-3AD203B41FA5}">
                      <a16:colId xmlns:a16="http://schemas.microsoft.com/office/drawing/2014/main" val="2865175177"/>
                    </a:ext>
                  </a:extLst>
                </a:gridCol>
                <a:gridCol w="1360430">
                  <a:extLst>
                    <a:ext uri="{9D8B030D-6E8A-4147-A177-3AD203B41FA5}">
                      <a16:colId xmlns:a16="http://schemas.microsoft.com/office/drawing/2014/main" val="3839711737"/>
                    </a:ext>
                  </a:extLst>
                </a:gridCol>
                <a:gridCol w="1436434">
                  <a:extLst>
                    <a:ext uri="{9D8B030D-6E8A-4147-A177-3AD203B41FA5}">
                      <a16:colId xmlns:a16="http://schemas.microsoft.com/office/drawing/2014/main" val="3618708020"/>
                    </a:ext>
                  </a:extLst>
                </a:gridCol>
                <a:gridCol w="1306818">
                  <a:extLst>
                    <a:ext uri="{9D8B030D-6E8A-4147-A177-3AD203B41FA5}">
                      <a16:colId xmlns:a16="http://schemas.microsoft.com/office/drawing/2014/main" val="2794083943"/>
                    </a:ext>
                  </a:extLst>
                </a:gridCol>
              </a:tblGrid>
              <a:tr h="449970">
                <a:tc gridSpan="2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Sector/Top Detailed Industries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535" marR="110535" marT="55268" marB="55268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Jobs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Earnings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 Quotient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917367"/>
                  </a:ext>
                </a:extLst>
              </a:tr>
              <a:tr h="351870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Manufacturing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535" marR="110535" marT="55268" marB="55268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476809"/>
                  </a:ext>
                </a:extLst>
              </a:tr>
              <a:tr h="25284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Dairy Product (except Frozen) Manufacturing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622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$51,068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24.73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298621"/>
                  </a:ext>
                </a:extLst>
              </a:tr>
              <a:tr h="25284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Snack Food Manufacturing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$23,953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10.65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715641"/>
                  </a:ext>
                </a:extLst>
              </a:tr>
              <a:tr h="25284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Animal Food Manufacturing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$47,649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6.88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47324"/>
                  </a:ext>
                </a:extLst>
              </a:tr>
              <a:tr h="25284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Breweries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$16,072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3.08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11867"/>
                  </a:ext>
                </a:extLst>
              </a:tr>
              <a:tr h="25284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Agricultural Implement Manufacturing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$53,850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3.14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591496"/>
                  </a:ext>
                </a:extLst>
              </a:tr>
              <a:tr h="25284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Coating, Engraving, Heat Treating, and Allied Activities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$60,281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1.42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651129"/>
                  </a:ext>
                </a:extLst>
              </a:tr>
              <a:tr h="25284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Forging and Stamping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$20,254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1.80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338312"/>
                  </a:ext>
                </a:extLst>
              </a:tr>
              <a:tr h="351870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535" marR="110535" marT="55268" marB="55268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862519"/>
                  </a:ext>
                </a:extLst>
              </a:tr>
              <a:tr h="25284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Commercial and Institutional Building Construction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$40,809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1.23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66049"/>
                  </a:ext>
                </a:extLst>
              </a:tr>
              <a:tr h="25284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Electrical Contractors and Other Wiring Installation Contractors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$43,684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63620"/>
                  </a:ext>
                </a:extLst>
              </a:tr>
              <a:tr h="25284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Plumbing, Heating, and Air-Conditioning Contractors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$38,100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0.57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275904"/>
                  </a:ext>
                </a:extLst>
              </a:tr>
              <a:tr h="25284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Residential Building Construction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$24,484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0.72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611414"/>
                  </a:ext>
                </a:extLst>
              </a:tr>
              <a:tr h="25284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Poured Concrete Foundation and Structure Contractors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$45,600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2.37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719433"/>
                  </a:ext>
                </a:extLst>
              </a:tr>
              <a:tr h="25284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Highway, Street, and Bridge Construction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$66,564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1.10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01" marR="82901" marT="115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12290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3006EED-4CA8-9143-ABB1-FC9AAD74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Does the Labor Market Tell Us?</a:t>
            </a:r>
          </a:p>
        </p:txBody>
      </p:sp>
    </p:spTree>
    <p:extLst>
      <p:ext uri="{BB962C8B-B14F-4D97-AF65-F5344CB8AC3E}">
        <p14:creationId xmlns:p14="http://schemas.microsoft.com/office/powerpoint/2010/main" val="3104846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6CDD67-C173-324C-856B-828739BB6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13070"/>
              </p:ext>
            </p:extLst>
          </p:nvPr>
        </p:nvGraphicFramePr>
        <p:xfrm>
          <a:off x="838197" y="1877960"/>
          <a:ext cx="10515601" cy="3824603"/>
        </p:xfrm>
        <a:graphic>
          <a:graphicData uri="http://schemas.openxmlformats.org/drawingml/2006/table">
            <a:tbl>
              <a:tblPr firstRow="1" firstCol="1" bandRow="1"/>
              <a:tblGrid>
                <a:gridCol w="5912524">
                  <a:extLst>
                    <a:ext uri="{9D8B030D-6E8A-4147-A177-3AD203B41FA5}">
                      <a16:colId xmlns:a16="http://schemas.microsoft.com/office/drawing/2014/main" val="942753701"/>
                    </a:ext>
                  </a:extLst>
                </a:gridCol>
                <a:gridCol w="1121565">
                  <a:extLst>
                    <a:ext uri="{9D8B030D-6E8A-4147-A177-3AD203B41FA5}">
                      <a16:colId xmlns:a16="http://schemas.microsoft.com/office/drawing/2014/main" val="3898559128"/>
                    </a:ext>
                  </a:extLst>
                </a:gridCol>
                <a:gridCol w="1705630">
                  <a:extLst>
                    <a:ext uri="{9D8B030D-6E8A-4147-A177-3AD203B41FA5}">
                      <a16:colId xmlns:a16="http://schemas.microsoft.com/office/drawing/2014/main" val="535310200"/>
                    </a:ext>
                  </a:extLst>
                </a:gridCol>
                <a:gridCol w="1370713">
                  <a:extLst>
                    <a:ext uri="{9D8B030D-6E8A-4147-A177-3AD203B41FA5}">
                      <a16:colId xmlns:a16="http://schemas.microsoft.com/office/drawing/2014/main" val="2419623673"/>
                    </a:ext>
                  </a:extLst>
                </a:gridCol>
                <a:gridCol w="405169">
                  <a:extLst>
                    <a:ext uri="{9D8B030D-6E8A-4147-A177-3AD203B41FA5}">
                      <a16:colId xmlns:a16="http://schemas.microsoft.com/office/drawing/2014/main" val="1155248990"/>
                    </a:ext>
                  </a:extLst>
                </a:gridCol>
              </a:tblGrid>
              <a:tr h="748909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Transportation and Warehousing</a:t>
                      </a:r>
                      <a:endParaRPr lang="en-US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259" marR="235259" marT="117630" marB="11763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165336"/>
                  </a:ext>
                </a:extLst>
              </a:tr>
              <a:tr h="580145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Rail Transportation</a:t>
                      </a:r>
                      <a:endParaRPr lang="en-US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444" marR="176444" marT="2450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377</a:t>
                      </a:r>
                      <a:endParaRPr lang="en-US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444" marR="176444" marT="2450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$98,595</a:t>
                      </a:r>
                      <a:endParaRPr lang="en-US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444" marR="176444" marT="2450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8.60</a:t>
                      </a:r>
                      <a:endParaRPr lang="en-US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444" marR="176444" marT="2450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06" marR="24506" marT="2450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952840"/>
                  </a:ext>
                </a:extLst>
              </a:tr>
              <a:tr h="957702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Specialized Freight (except Used Goods) Trucking, Long-Distance</a:t>
                      </a:r>
                      <a:endParaRPr lang="en-US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444" marR="176444" marT="2450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285</a:t>
                      </a:r>
                      <a:endParaRPr lang="en-US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444" marR="176444" marT="2450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$52,643</a:t>
                      </a:r>
                      <a:endParaRPr lang="en-US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444" marR="176444" marT="2450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10.49</a:t>
                      </a:r>
                      <a:endParaRPr lang="en-US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444" marR="176444" marT="2450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06" marR="24506" marT="2450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075982"/>
                  </a:ext>
                </a:extLst>
              </a:tr>
              <a:tr h="957702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Specialized Freight (except Used Goods) Trucking, Local</a:t>
                      </a:r>
                      <a:endParaRPr lang="en-US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444" marR="176444" marT="2450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444" marR="176444" marT="2450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$43,529</a:t>
                      </a:r>
                      <a:endParaRPr lang="en-US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444" marR="176444" marT="2450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2.88</a:t>
                      </a:r>
                      <a:endParaRPr lang="en-US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444" marR="176444" marT="2450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06" marR="24506" marT="2450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716967"/>
                  </a:ext>
                </a:extLst>
              </a:tr>
              <a:tr h="580145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Freight Trucking, Long-Distance</a:t>
                      </a:r>
                      <a:endParaRPr lang="en-US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444" marR="176444" marT="2450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</a:t>
                      </a:r>
                      <a:endParaRPr lang="en-US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444" marR="176444" marT="2450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$48,343</a:t>
                      </a:r>
                      <a:endParaRPr lang="en-US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444" marR="176444" marT="2450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0.67</a:t>
                      </a:r>
                      <a:endParaRPr lang="en-US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444" marR="176444" marT="2450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06" marR="24506" marT="2450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107931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AA2CC3BE-A127-DF4B-8EC7-9BFB00C30749}"/>
              </a:ext>
            </a:extLst>
          </p:cNvPr>
          <p:cNvSpPr txBox="1">
            <a:spLocks/>
          </p:cNvSpPr>
          <p:nvPr/>
        </p:nvSpPr>
        <p:spPr>
          <a:xfrm>
            <a:off x="828675" y="182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4595F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What Does the Labor Market Tell Us?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07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3D37-90B3-8949-9095-FDBFC318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Labor Market Tell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78BA8-1FB0-D044-BFDD-967F98B8A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616"/>
            <a:ext cx="10515600" cy="4692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 occupation families with the largest projected growth include:</a:t>
            </a:r>
            <a:br>
              <a:rPr lang="en-US" sz="4000" dirty="0"/>
            </a:br>
            <a:endParaRPr lang="en-US" sz="1000" dirty="0"/>
          </a:p>
          <a:p>
            <a:pPr lvl="1"/>
            <a:r>
              <a:rPr lang="en-US" dirty="0"/>
              <a:t>Food Preparation and Serving Occupations (354 new jobs)</a:t>
            </a:r>
          </a:p>
          <a:p>
            <a:pPr lvl="1"/>
            <a:r>
              <a:rPr lang="en-US" dirty="0"/>
              <a:t>Business and Financial Operations (249)</a:t>
            </a:r>
          </a:p>
          <a:p>
            <a:pPr lvl="1"/>
            <a:r>
              <a:rPr lang="en-US" dirty="0"/>
              <a:t>Transportation and Material Moving (202)</a:t>
            </a:r>
          </a:p>
          <a:p>
            <a:pPr lvl="1"/>
            <a:r>
              <a:rPr lang="en-US" dirty="0"/>
              <a:t>Health Care Practitioners and Technical (195)</a:t>
            </a:r>
          </a:p>
          <a:p>
            <a:pPr lvl="1"/>
            <a:r>
              <a:rPr lang="en-US" dirty="0"/>
              <a:t>Personal Care and Service Occupations (182)</a:t>
            </a:r>
          </a:p>
          <a:p>
            <a:pPr lvl="1"/>
            <a:r>
              <a:rPr lang="en-US" dirty="0"/>
              <a:t>Community and Social Service Occupations (114)</a:t>
            </a:r>
          </a:p>
          <a:p>
            <a:pPr lvl="1"/>
            <a:r>
              <a:rPr lang="en-US" dirty="0"/>
              <a:t>Production Occupations (103)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34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5A7489-D2B9-3943-AE94-17B7FEDC5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415723"/>
              </p:ext>
            </p:extLst>
          </p:nvPr>
        </p:nvGraphicFramePr>
        <p:xfrm>
          <a:off x="1831728" y="1455587"/>
          <a:ext cx="8528540" cy="4589435"/>
        </p:xfrm>
        <a:graphic>
          <a:graphicData uri="http://schemas.openxmlformats.org/drawingml/2006/table">
            <a:tbl>
              <a:tblPr firstRow="1" firstCol="1" bandRow="1"/>
              <a:tblGrid>
                <a:gridCol w="2956221">
                  <a:extLst>
                    <a:ext uri="{9D8B030D-6E8A-4147-A177-3AD203B41FA5}">
                      <a16:colId xmlns:a16="http://schemas.microsoft.com/office/drawing/2014/main" val="648235687"/>
                    </a:ext>
                  </a:extLst>
                </a:gridCol>
                <a:gridCol w="797859">
                  <a:extLst>
                    <a:ext uri="{9D8B030D-6E8A-4147-A177-3AD203B41FA5}">
                      <a16:colId xmlns:a16="http://schemas.microsoft.com/office/drawing/2014/main" val="922044920"/>
                    </a:ext>
                  </a:extLst>
                </a:gridCol>
                <a:gridCol w="797859">
                  <a:extLst>
                    <a:ext uri="{9D8B030D-6E8A-4147-A177-3AD203B41FA5}">
                      <a16:colId xmlns:a16="http://schemas.microsoft.com/office/drawing/2014/main" val="1906434085"/>
                    </a:ext>
                  </a:extLst>
                </a:gridCol>
                <a:gridCol w="779483">
                  <a:extLst>
                    <a:ext uri="{9D8B030D-6E8A-4147-A177-3AD203B41FA5}">
                      <a16:colId xmlns:a16="http://schemas.microsoft.com/office/drawing/2014/main" val="520961545"/>
                    </a:ext>
                  </a:extLst>
                </a:gridCol>
                <a:gridCol w="789507">
                  <a:extLst>
                    <a:ext uri="{9D8B030D-6E8A-4147-A177-3AD203B41FA5}">
                      <a16:colId xmlns:a16="http://schemas.microsoft.com/office/drawing/2014/main" val="1859780925"/>
                    </a:ext>
                  </a:extLst>
                </a:gridCol>
                <a:gridCol w="1200464">
                  <a:extLst>
                    <a:ext uri="{9D8B030D-6E8A-4147-A177-3AD203B41FA5}">
                      <a16:colId xmlns:a16="http://schemas.microsoft.com/office/drawing/2014/main" val="850100886"/>
                    </a:ext>
                  </a:extLst>
                </a:gridCol>
                <a:gridCol w="1207147">
                  <a:extLst>
                    <a:ext uri="{9D8B030D-6E8A-4147-A177-3AD203B41FA5}">
                      <a16:colId xmlns:a16="http://schemas.microsoft.com/office/drawing/2014/main" val="3326198157"/>
                    </a:ext>
                  </a:extLst>
                </a:gridCol>
              </a:tblGrid>
              <a:tr h="22011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High Quality Career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2016 Jobs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 Jobs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 Jobs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Change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Annual Openings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Average Earnings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233063"/>
                  </a:ext>
                </a:extLst>
              </a:tr>
              <a:tr h="306314">
                <a:tc gridSpan="7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Health Care Practitioners and Technical Occupations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224" marR="96224" marT="48112" marB="48112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420818"/>
                  </a:ext>
                </a:extLst>
              </a:tr>
              <a:tr h="22011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Registered Nurses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$67,750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403357"/>
                  </a:ext>
                </a:extLst>
              </a:tr>
              <a:tr h="22011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Nurse Practitioners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$114,645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46482"/>
                  </a:ext>
                </a:extLst>
              </a:tr>
              <a:tr h="22011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Radiologic Technologists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$53,212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948037"/>
                  </a:ext>
                </a:extLst>
              </a:tr>
              <a:tr h="22011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Licensed Practical and Licensed Vocational Nurses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$49,548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929913"/>
                  </a:ext>
                </a:extLst>
              </a:tr>
              <a:tr h="22011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Therapists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$97,092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155534"/>
                  </a:ext>
                </a:extLst>
              </a:tr>
              <a:tr h="22011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Surgical Technologists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$42,710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328031"/>
                  </a:ext>
                </a:extLst>
              </a:tr>
              <a:tr h="22011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Clinical Laboratory Technologists and Technicians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$44,181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472264"/>
                  </a:ext>
                </a:extLst>
              </a:tr>
              <a:tr h="306314">
                <a:tc gridSpan="7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Business and Financial Operations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224" marR="96224" marT="48112" marB="48112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183971"/>
                  </a:ext>
                </a:extLst>
              </a:tr>
              <a:tr h="22011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Logisticians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374%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$75,102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728067"/>
                  </a:ext>
                </a:extLst>
              </a:tr>
              <a:tr h="22011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Resources Specialists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$46,230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77044"/>
                  </a:ext>
                </a:extLst>
              </a:tr>
              <a:tr h="22011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Analysts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$62,348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023623"/>
                  </a:ext>
                </a:extLst>
              </a:tr>
              <a:tr h="22011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Analysts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$133,119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776436"/>
                  </a:ext>
                </a:extLst>
              </a:tr>
              <a:tr h="22011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Accountants and Auditors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$53,231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134466"/>
                  </a:ext>
                </a:extLst>
              </a:tr>
              <a:tr h="22011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Credit Analysts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$51,588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933020"/>
                  </a:ext>
                </a:extLst>
              </a:tr>
              <a:tr h="306314">
                <a:tc gridSpan="7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Transportation and Material Moving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224" marR="96224" marT="48112" marB="48112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090808"/>
                  </a:ext>
                </a:extLst>
              </a:tr>
              <a:tr h="22011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Airline Pilots, Copilots, and Flight Engineers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$132,438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747593"/>
                  </a:ext>
                </a:extLst>
              </a:tr>
              <a:tr h="22011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 Traffic Controllers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$84,389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8" marR="72168" marT="100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59549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FDF57863-B972-6241-B5D6-1981A6992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Labor Market Tell Us?</a:t>
            </a:r>
          </a:p>
        </p:txBody>
      </p:sp>
    </p:spTree>
    <p:extLst>
      <p:ext uri="{BB962C8B-B14F-4D97-AF65-F5344CB8AC3E}">
        <p14:creationId xmlns:p14="http://schemas.microsoft.com/office/powerpoint/2010/main" val="1183425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9A308B-4CD9-A74F-BAE4-F766B0CBE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678893"/>
              </p:ext>
            </p:extLst>
          </p:nvPr>
        </p:nvGraphicFramePr>
        <p:xfrm>
          <a:off x="1841396" y="1569887"/>
          <a:ext cx="8509203" cy="4440757"/>
        </p:xfrm>
        <a:graphic>
          <a:graphicData uri="http://schemas.openxmlformats.org/drawingml/2006/table">
            <a:tbl>
              <a:tblPr firstRow="1" firstCol="1" bandRow="1"/>
              <a:tblGrid>
                <a:gridCol w="2908419">
                  <a:extLst>
                    <a:ext uri="{9D8B030D-6E8A-4147-A177-3AD203B41FA5}">
                      <a16:colId xmlns:a16="http://schemas.microsoft.com/office/drawing/2014/main" val="1137954123"/>
                    </a:ext>
                  </a:extLst>
                </a:gridCol>
                <a:gridCol w="799254">
                  <a:extLst>
                    <a:ext uri="{9D8B030D-6E8A-4147-A177-3AD203B41FA5}">
                      <a16:colId xmlns:a16="http://schemas.microsoft.com/office/drawing/2014/main" val="1607850902"/>
                    </a:ext>
                  </a:extLst>
                </a:gridCol>
                <a:gridCol w="799254">
                  <a:extLst>
                    <a:ext uri="{9D8B030D-6E8A-4147-A177-3AD203B41FA5}">
                      <a16:colId xmlns:a16="http://schemas.microsoft.com/office/drawing/2014/main" val="2647718280"/>
                    </a:ext>
                  </a:extLst>
                </a:gridCol>
                <a:gridCol w="780671">
                  <a:extLst>
                    <a:ext uri="{9D8B030D-6E8A-4147-A177-3AD203B41FA5}">
                      <a16:colId xmlns:a16="http://schemas.microsoft.com/office/drawing/2014/main" val="3431289148"/>
                    </a:ext>
                  </a:extLst>
                </a:gridCol>
                <a:gridCol w="793059">
                  <a:extLst>
                    <a:ext uri="{9D8B030D-6E8A-4147-A177-3AD203B41FA5}">
                      <a16:colId xmlns:a16="http://schemas.microsoft.com/office/drawing/2014/main" val="823996069"/>
                    </a:ext>
                  </a:extLst>
                </a:gridCol>
                <a:gridCol w="1209627">
                  <a:extLst>
                    <a:ext uri="{9D8B030D-6E8A-4147-A177-3AD203B41FA5}">
                      <a16:colId xmlns:a16="http://schemas.microsoft.com/office/drawing/2014/main" val="2504998323"/>
                    </a:ext>
                  </a:extLst>
                </a:gridCol>
                <a:gridCol w="1218919">
                  <a:extLst>
                    <a:ext uri="{9D8B030D-6E8A-4147-A177-3AD203B41FA5}">
                      <a16:colId xmlns:a16="http://schemas.microsoft.com/office/drawing/2014/main" val="3119999116"/>
                    </a:ext>
                  </a:extLst>
                </a:gridCol>
              </a:tblGrid>
              <a:tr h="220447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High Quality Career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2016 Jobs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 Jobs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 Jobs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Change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Annual Openings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Average Earnings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64842"/>
                  </a:ext>
                </a:extLst>
              </a:tr>
              <a:tr h="304535">
                <a:tc gridSpan="7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Management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65" marR="93865" marT="46932" marB="46932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599924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and Health Services Managers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$91,598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487556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Managers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$83,805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374629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Resources Managers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$98,742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745578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 Administrators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$82,956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310610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Industrial Production Managers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$95,227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764684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and Community Service Managers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$58,453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051897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Computer and Information Systems Managers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$89,156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569519"/>
                  </a:ext>
                </a:extLst>
              </a:tr>
              <a:tr h="304535">
                <a:tc gridSpan="7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Installation, Maintenance and Repair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65" marR="93865" marT="46932" marB="46932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43181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Aircraft Mechanics and Service Technicians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$58,842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000757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Industrial Machinery Mechanics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$57,584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134849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Supervisors-Mechanics, Installers, and Repairers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$61,938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694382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Electronics Repairers, Commercial and Industrial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$51,256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973532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Mobile Heavy Equipment Mechanics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$54,735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976291"/>
                  </a:ext>
                </a:extLst>
              </a:tr>
              <a:tr h="304535">
                <a:tc gridSpan="7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Education, Training and Library Occupations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65" marR="93865" marT="46932" marB="46932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44246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School Teachers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177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$54,643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8102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Elementary School Teachers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293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308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$49,524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592108"/>
                  </a:ext>
                </a:extLst>
              </a:tr>
              <a:tr h="220447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 School Teachers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$54,888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99" marR="70399" marT="97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979576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49AB4B51-8AE0-1545-8E64-F769DC458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Labor Market Tell Us?</a:t>
            </a:r>
          </a:p>
        </p:txBody>
      </p:sp>
    </p:spTree>
    <p:extLst>
      <p:ext uri="{BB962C8B-B14F-4D97-AF65-F5344CB8AC3E}">
        <p14:creationId xmlns:p14="http://schemas.microsoft.com/office/powerpoint/2010/main" val="318012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2A0B-81E8-1A43-A32C-071D67D9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Principals for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B109A-F918-424A-91C5-89CC38217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help us have the most collaborative conversation possible, what values/principals should help us guide the discussion?</a:t>
            </a:r>
          </a:p>
        </p:txBody>
      </p:sp>
    </p:spTree>
    <p:extLst>
      <p:ext uri="{BB962C8B-B14F-4D97-AF65-F5344CB8AC3E}">
        <p14:creationId xmlns:p14="http://schemas.microsoft.com/office/powerpoint/2010/main" val="3421901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8DD6E1D-0E6D-1042-8F34-FE7B289F5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59174"/>
              </p:ext>
            </p:extLst>
          </p:nvPr>
        </p:nvGraphicFramePr>
        <p:xfrm>
          <a:off x="838199" y="1900377"/>
          <a:ext cx="10515601" cy="3845080"/>
        </p:xfrm>
        <a:graphic>
          <a:graphicData uri="http://schemas.openxmlformats.org/drawingml/2006/table">
            <a:tbl>
              <a:tblPr firstRow="1" firstCol="1" bandRow="1"/>
              <a:tblGrid>
                <a:gridCol w="4666133">
                  <a:extLst>
                    <a:ext uri="{9D8B030D-6E8A-4147-A177-3AD203B41FA5}">
                      <a16:colId xmlns:a16="http://schemas.microsoft.com/office/drawing/2014/main" val="1972270195"/>
                    </a:ext>
                  </a:extLst>
                </a:gridCol>
                <a:gridCol w="853169">
                  <a:extLst>
                    <a:ext uri="{9D8B030D-6E8A-4147-A177-3AD203B41FA5}">
                      <a16:colId xmlns:a16="http://schemas.microsoft.com/office/drawing/2014/main" val="2561058915"/>
                    </a:ext>
                  </a:extLst>
                </a:gridCol>
                <a:gridCol w="853169">
                  <a:extLst>
                    <a:ext uri="{9D8B030D-6E8A-4147-A177-3AD203B41FA5}">
                      <a16:colId xmlns:a16="http://schemas.microsoft.com/office/drawing/2014/main" val="1998760818"/>
                    </a:ext>
                  </a:extLst>
                </a:gridCol>
                <a:gridCol w="853169">
                  <a:extLst>
                    <a:ext uri="{9D8B030D-6E8A-4147-A177-3AD203B41FA5}">
                      <a16:colId xmlns:a16="http://schemas.microsoft.com/office/drawing/2014/main" val="3127834452"/>
                    </a:ext>
                  </a:extLst>
                </a:gridCol>
                <a:gridCol w="1061347">
                  <a:extLst>
                    <a:ext uri="{9D8B030D-6E8A-4147-A177-3AD203B41FA5}">
                      <a16:colId xmlns:a16="http://schemas.microsoft.com/office/drawing/2014/main" val="1090442215"/>
                    </a:ext>
                  </a:extLst>
                </a:gridCol>
                <a:gridCol w="703428">
                  <a:extLst>
                    <a:ext uri="{9D8B030D-6E8A-4147-A177-3AD203B41FA5}">
                      <a16:colId xmlns:a16="http://schemas.microsoft.com/office/drawing/2014/main" val="3628486234"/>
                    </a:ext>
                  </a:extLst>
                </a:gridCol>
                <a:gridCol w="1525186">
                  <a:extLst>
                    <a:ext uri="{9D8B030D-6E8A-4147-A177-3AD203B41FA5}">
                      <a16:colId xmlns:a16="http://schemas.microsoft.com/office/drawing/2014/main" val="2130929124"/>
                    </a:ext>
                  </a:extLst>
                </a:gridCol>
              </a:tblGrid>
              <a:tr h="621977">
                <a:tc gridSpan="7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Architecture and Engineering</a:t>
                      </a:r>
                      <a:endParaRPr lang="en-US" sz="4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0370" marR="210370" marT="105185" marB="10518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376237"/>
                  </a:ext>
                </a:extLst>
              </a:tr>
              <a:tr h="43352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Computer Hardware Engineers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$77,236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929546"/>
                  </a:ext>
                </a:extLst>
              </a:tr>
              <a:tr h="43352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Civil Engineers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$83,616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105656"/>
                  </a:ext>
                </a:extLst>
              </a:tr>
              <a:tr h="43352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Engineering Technicians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$63,532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17392"/>
                  </a:ext>
                </a:extLst>
              </a:tr>
              <a:tr h="621977">
                <a:tc gridSpan="7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Computer Occupations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0370" marR="210370" marT="105185" marB="10518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658420"/>
                  </a:ext>
                </a:extLst>
              </a:tr>
              <a:tr h="43352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Computer User Support Specialists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$41,820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91073"/>
                  </a:ext>
                </a:extLst>
              </a:tr>
              <a:tr h="43352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Computer Systems Analysts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$84,609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768544"/>
                  </a:ext>
                </a:extLst>
              </a:tr>
              <a:tr h="43352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Software Developers, Applications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$81,327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78" marR="157778" marT="219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988488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389CBD89-1394-9A4C-B838-82637BF1C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Labor Market Tell Us?</a:t>
            </a:r>
          </a:p>
        </p:txBody>
      </p:sp>
    </p:spTree>
    <p:extLst>
      <p:ext uri="{BB962C8B-B14F-4D97-AF65-F5344CB8AC3E}">
        <p14:creationId xmlns:p14="http://schemas.microsoft.com/office/powerpoint/2010/main" val="1726772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3D37-90B3-8949-9095-FDBFC318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Businesses Telling Us?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3555C9E-3F92-E24A-A38E-0D30B0CC6C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224958"/>
              </p:ext>
            </p:extLst>
          </p:nvPr>
        </p:nvGraphicFramePr>
        <p:xfrm>
          <a:off x="2273508" y="1666510"/>
          <a:ext cx="7644983" cy="488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1421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3D37-90B3-8949-9095-FDBFC318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Businesses Telling Us?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16A4CA6-3467-BF45-B9C3-A78D52382A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043993"/>
              </p:ext>
            </p:extLst>
          </p:nvPr>
        </p:nvGraphicFramePr>
        <p:xfrm>
          <a:off x="2528340" y="1638820"/>
          <a:ext cx="7135319" cy="494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4559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3D37-90B3-8949-9095-FDBFC318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Businesses Telling Us?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1559E14-37C4-694F-88B6-27BF51DF49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982243"/>
              </p:ext>
            </p:extLst>
          </p:nvPr>
        </p:nvGraphicFramePr>
        <p:xfrm>
          <a:off x="595312" y="1375568"/>
          <a:ext cx="11082026" cy="467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623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4E2DA3C-3B81-774A-87F2-B20204E263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776210"/>
              </p:ext>
            </p:extLst>
          </p:nvPr>
        </p:nvGraphicFramePr>
        <p:xfrm>
          <a:off x="1240971" y="1632857"/>
          <a:ext cx="9503229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9D07E6E-B666-4444-AE54-6B56DAF73E66}"/>
              </a:ext>
            </a:extLst>
          </p:cNvPr>
          <p:cNvSpPr txBox="1">
            <a:spLocks/>
          </p:cNvSpPr>
          <p:nvPr/>
        </p:nvSpPr>
        <p:spPr>
          <a:xfrm>
            <a:off x="595312" y="326571"/>
            <a:ext cx="10515600" cy="10489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4595F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Region I’s Employers</a:t>
            </a:r>
          </a:p>
        </p:txBody>
      </p:sp>
    </p:spTree>
    <p:extLst>
      <p:ext uri="{BB962C8B-B14F-4D97-AF65-F5344CB8AC3E}">
        <p14:creationId xmlns:p14="http://schemas.microsoft.com/office/powerpoint/2010/main" val="3584246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7484-90CD-A84A-8320-5F04EB8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Use These Funds to Build the Next Generation of Talent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1753A-91E0-7346-8B3F-FBEC04C6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b="1" u="sng" dirty="0"/>
              <a:t>Step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What’s Our Vision for CTE in </a:t>
            </a:r>
            <a:r>
              <a:rPr lang="en-US"/>
              <a:t>Region 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97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7484-90CD-A84A-8320-5F04EB8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Use These Funds to Build the Next Generation of Talent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1753A-91E0-7346-8B3F-FBEC04C6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b="1" u="sng" dirty="0"/>
              <a:t>Step 2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Which Industries Should We Focus On?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u="sng" dirty="0"/>
              <a:t>Considering:</a:t>
            </a:r>
          </a:p>
          <a:p>
            <a:r>
              <a:rPr lang="en-US" dirty="0"/>
              <a:t>Potential economic impact</a:t>
            </a:r>
          </a:p>
          <a:p>
            <a:r>
              <a:rPr lang="en-US" dirty="0"/>
              <a:t>Providing opportunities to grow existing and attract new industries</a:t>
            </a:r>
          </a:p>
          <a:p>
            <a:r>
              <a:rPr lang="en-US" dirty="0"/>
              <a:t>Offer best connections between students’ education and future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2438951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3D37-90B3-8949-9095-FDBFC318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Labor Market Tell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78BA8-1FB0-D044-BFDD-967F98B8A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330"/>
            <a:ext cx="10515600" cy="5177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A place to start the conversation:</a:t>
            </a:r>
          </a:p>
          <a:p>
            <a:pPr>
              <a:lnSpc>
                <a:spcPct val="160000"/>
              </a:lnSpc>
            </a:pPr>
            <a:r>
              <a:rPr lang="en-US" dirty="0"/>
              <a:t>Education</a:t>
            </a:r>
          </a:p>
          <a:p>
            <a:pPr>
              <a:lnSpc>
                <a:spcPct val="160000"/>
              </a:lnSpc>
            </a:pPr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Transportation</a:t>
            </a:r>
          </a:p>
          <a:p>
            <a:pPr>
              <a:lnSpc>
                <a:spcPct val="160000"/>
              </a:lnSpc>
            </a:pPr>
            <a:r>
              <a:rPr lang="en-US" dirty="0"/>
              <a:t>Installation Maintenance and Repair</a:t>
            </a:r>
          </a:p>
          <a:p>
            <a:pPr>
              <a:lnSpc>
                <a:spcPct val="160000"/>
              </a:lnSpc>
            </a:pPr>
            <a:r>
              <a:rPr lang="en-US" dirty="0"/>
              <a:t>Skilled Construction Trades</a:t>
            </a:r>
          </a:p>
          <a:p>
            <a:pPr>
              <a:lnSpc>
                <a:spcPct val="160000"/>
              </a:lnSpc>
            </a:pPr>
            <a:r>
              <a:rPr lang="en-US" dirty="0"/>
              <a:t>Healthcare Practitioners and Technical Occupations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75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7484-90CD-A84A-8320-5F04EB8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Use These Funds to Build the Next Generation of Talent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1753A-91E0-7346-8B3F-FBEC04C6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b="1" u="sng" dirty="0"/>
              <a:t>Step 3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Who are the partners who can help us achieve our vision?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u="sng" dirty="0"/>
              <a:t>Considering:</a:t>
            </a:r>
          </a:p>
          <a:p>
            <a:r>
              <a:rPr lang="en-US" dirty="0"/>
              <a:t>K-12 Districts</a:t>
            </a:r>
          </a:p>
          <a:p>
            <a:r>
              <a:rPr lang="en-US" dirty="0"/>
              <a:t>Colleges</a:t>
            </a:r>
          </a:p>
          <a:p>
            <a:r>
              <a:rPr lang="en-US" dirty="0"/>
              <a:t>Workforce Connections</a:t>
            </a:r>
          </a:p>
          <a:p>
            <a:r>
              <a:rPr lang="en-US" dirty="0"/>
              <a:t>Community Partners</a:t>
            </a:r>
          </a:p>
        </p:txBody>
      </p:sp>
    </p:spTree>
    <p:extLst>
      <p:ext uri="{BB962C8B-B14F-4D97-AF65-F5344CB8AC3E}">
        <p14:creationId xmlns:p14="http://schemas.microsoft.com/office/powerpoint/2010/main" val="1736129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7484-90CD-A84A-8320-5F04EB8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Use These Funds to Build the Next Generation of Talent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1753A-91E0-7346-8B3F-FBEC04C6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u="sng" dirty="0"/>
              <a:t>Step 4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What commitments can we make to start the process of achieving our vision?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u="sng" dirty="0"/>
              <a:t>Considering:</a:t>
            </a:r>
          </a:p>
          <a:p>
            <a:r>
              <a:rPr lang="en-US" dirty="0"/>
              <a:t>People </a:t>
            </a:r>
          </a:p>
          <a:p>
            <a:r>
              <a:rPr lang="en-US" dirty="0"/>
              <a:t>Programs</a:t>
            </a:r>
          </a:p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033859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2A0B-81E8-1A43-A32C-071D67D9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Abbreviation We Can Agree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B109A-F918-424A-91C5-89CC38217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340"/>
            <a:ext cx="10515600" cy="4823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Career and Technical Education (CTE)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Career and technical education is the practice of teaching specific career skills to students in middle school, high school, and post-secondary institutions.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cs typeface="Futura Medium" panose="020B0602020204020303" pitchFamily="34" charset="-79"/>
              </a:rPr>
              <a:t>                   - </a:t>
            </a:r>
            <a:r>
              <a:rPr lang="en-US" i="1" dirty="0">
                <a:solidFill>
                  <a:schemeClr val="tx2"/>
                </a:solidFill>
                <a:cs typeface="Futura Medium" panose="020B0602020204020303" pitchFamily="34" charset="-79"/>
              </a:rPr>
              <a:t>Applied Educational Systems</a:t>
            </a:r>
          </a:p>
          <a:p>
            <a:pPr marL="0" indent="0">
              <a:buNone/>
            </a:pPr>
            <a:endParaRPr lang="en-US" sz="1200" dirty="0">
              <a:solidFill>
                <a:schemeClr val="tx2"/>
              </a:solidFill>
              <a:cs typeface="Futura Medium" panose="020B0602020204020303" pitchFamily="34" charset="-79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cs typeface="Futura Medium" panose="020B0602020204020303" pitchFamily="34" charset="-79"/>
              </a:rPr>
              <a:t>Career and Technical Education provides secondary and post-secondary students with the academic and technical skills and knowledge to prepare for the current and future workforce.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cs typeface="Futura Medium" panose="020B0602020204020303" pitchFamily="34" charset="-79"/>
              </a:rPr>
              <a:t>                   - </a:t>
            </a:r>
            <a:r>
              <a:rPr lang="en-US" i="1" dirty="0">
                <a:solidFill>
                  <a:schemeClr val="tx2"/>
                </a:solidFill>
                <a:cs typeface="Futura Medium" panose="020B0602020204020303" pitchFamily="34" charset="-79"/>
              </a:rPr>
              <a:t>National Alliance for Partnerships in Equity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14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4524E-0EE2-9048-99F6-524B99DBB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FBC5D-9ECE-EE4F-A284-08BA0822D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When we leave the room today, what are we going to do first?</a:t>
            </a:r>
          </a:p>
        </p:txBody>
      </p:sp>
    </p:spTree>
    <p:extLst>
      <p:ext uri="{BB962C8B-B14F-4D97-AF65-F5344CB8AC3E}">
        <p14:creationId xmlns:p14="http://schemas.microsoft.com/office/powerpoint/2010/main" val="310985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6DFD-F281-AE4A-9483-8297ED19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OK…One More Abbreviation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55789-E713-0F48-B419-3011B2434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684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CTE </a:t>
            </a:r>
          </a:p>
          <a:p>
            <a:pPr marL="0" indent="0" algn="ctr">
              <a:buNone/>
            </a:pPr>
            <a:r>
              <a:rPr lang="en-US" sz="4400" b="1" dirty="0"/>
              <a:t>is</a:t>
            </a:r>
          </a:p>
          <a:p>
            <a:pPr marL="0" indent="0" algn="ctr">
              <a:buNone/>
            </a:pPr>
            <a:r>
              <a:rPr lang="en-US" sz="6000" b="1" dirty="0"/>
              <a:t>STEM</a:t>
            </a:r>
          </a:p>
          <a:p>
            <a:pPr marL="0" indent="0" algn="ctr">
              <a:buNone/>
            </a:pPr>
            <a:r>
              <a:rPr lang="en-US" sz="3600" b="1" dirty="0"/>
              <a:t>(Science, Technology, Engineering, and Math)</a:t>
            </a:r>
          </a:p>
        </p:txBody>
      </p:sp>
    </p:spTree>
    <p:extLst>
      <p:ext uri="{BB962C8B-B14F-4D97-AF65-F5344CB8AC3E}">
        <p14:creationId xmlns:p14="http://schemas.microsoft.com/office/powerpoint/2010/main" val="279849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79D9FB-3C2D-1547-BFF8-9A2A830B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Brookings Institute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CF318E-D6FB-CE45-B966-653E9DC03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841" y="1614736"/>
            <a:ext cx="6470317" cy="47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2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82" y="1368973"/>
            <a:ext cx="7220607" cy="54154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3D314A-6758-A342-8C39-516A92C6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Dangers of not doing the work now…</a:t>
            </a:r>
          </a:p>
        </p:txBody>
      </p:sp>
    </p:spTree>
    <p:extLst>
      <p:ext uri="{BB962C8B-B14F-4D97-AF65-F5344CB8AC3E}">
        <p14:creationId xmlns:p14="http://schemas.microsoft.com/office/powerpoint/2010/main" val="233437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1339874"/>
            <a:ext cx="7124700" cy="532284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56BEEF3-BBAA-7040-8AAD-12959311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Mismatch will continue to grow…</a:t>
            </a:r>
          </a:p>
        </p:txBody>
      </p:sp>
    </p:spTree>
    <p:extLst>
      <p:ext uri="{BB962C8B-B14F-4D97-AF65-F5344CB8AC3E}">
        <p14:creationId xmlns:p14="http://schemas.microsoft.com/office/powerpoint/2010/main" val="420350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40566-5CAA-6D4E-80A7-4F319FF0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 Career Clusters in CTE</a:t>
            </a:r>
          </a:p>
        </p:txBody>
      </p:sp>
      <p:pic>
        <p:nvPicPr>
          <p:cNvPr id="4" name="Picture 3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AD70C018-D6D5-D64D-82BC-35AA372E8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80" y="1567539"/>
            <a:ext cx="5846439" cy="501602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8543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2080</Words>
  <Application>Microsoft Macintosh PowerPoint</Application>
  <PresentationFormat>Widescreen</PresentationFormat>
  <Paragraphs>615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Avenir Next</vt:lpstr>
      <vt:lpstr>Calibri</vt:lpstr>
      <vt:lpstr>Office Theme</vt:lpstr>
      <vt:lpstr>New Mexico CTE</vt:lpstr>
      <vt:lpstr>Introductions</vt:lpstr>
      <vt:lpstr>Guiding Principals for Conversation</vt:lpstr>
      <vt:lpstr>One Abbreviation We Can Agree On</vt:lpstr>
      <vt:lpstr>OK…One More Abbreviation</vt:lpstr>
      <vt:lpstr>Brookings Institute</vt:lpstr>
      <vt:lpstr>Dangers of not doing the work now…</vt:lpstr>
      <vt:lpstr>Mismatch will continue to grow…</vt:lpstr>
      <vt:lpstr>16 Career Clusters in CTE</vt:lpstr>
      <vt:lpstr>Career Pathways in CTE</vt:lpstr>
      <vt:lpstr>Career Pathways in CTE</vt:lpstr>
      <vt:lpstr>Benefits of CTE Source: Association of Career and Technical Education</vt:lpstr>
      <vt:lpstr>Benefits of CTE Source: Association of Career and Technical Education/NM PED</vt:lpstr>
      <vt:lpstr>Benefits of CTE Source: Association of Career and Technical Education</vt:lpstr>
      <vt:lpstr>CTE Matters to New Mexico (Source: National Alliance for Partnerships in Equity/NM PED</vt:lpstr>
      <vt:lpstr>CTE Matters to Your Region (Source: Fordham Institute Report)</vt:lpstr>
      <vt:lpstr>CTE Matters to Workforce Needs Source: New Mexico Dept. of Workforce Solutions</vt:lpstr>
      <vt:lpstr>Build NM Industry Sectors Governor Michelle Lujan Grisham</vt:lpstr>
      <vt:lpstr>Career Pathways in CTE</vt:lpstr>
      <vt:lpstr>Career Pathways in CTE</vt:lpstr>
      <vt:lpstr>Region I – Perkins Funding</vt:lpstr>
      <vt:lpstr>Who Can Provide CTE in Region I?</vt:lpstr>
      <vt:lpstr>What Does the Labor Market Tell Us?</vt:lpstr>
      <vt:lpstr>What Does the Labor Market Tell Us?</vt:lpstr>
      <vt:lpstr>What Does the Labor Market Tell Us?</vt:lpstr>
      <vt:lpstr>PowerPoint Presentation</vt:lpstr>
      <vt:lpstr>What Does the Labor Market Tell Us?</vt:lpstr>
      <vt:lpstr>What Does the Labor Market Tell Us?</vt:lpstr>
      <vt:lpstr>What Does the Labor Market Tell Us?</vt:lpstr>
      <vt:lpstr>What Does the Labor Market Tell Us?</vt:lpstr>
      <vt:lpstr>What Are Businesses Telling Us?</vt:lpstr>
      <vt:lpstr>What Are Businesses Telling Us?</vt:lpstr>
      <vt:lpstr>What Are Businesses Telling Us?</vt:lpstr>
      <vt:lpstr>PowerPoint Presentation</vt:lpstr>
      <vt:lpstr>How Can We Use These Funds to Build the Next Generation of Talent Here?</vt:lpstr>
      <vt:lpstr>How Can We Use These Funds to Build the Next Generation of Talent Here?</vt:lpstr>
      <vt:lpstr>What Does the Labor Market Tell Us?</vt:lpstr>
      <vt:lpstr>How Can We Use These Funds to Build the Next Generation of Talent Here?</vt:lpstr>
      <vt:lpstr>How Can We Use These Funds to Build the Next Generation of Talent Here?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Mexico CTE</dc:title>
  <dc:creator>Tracey Bryan</dc:creator>
  <cp:lastModifiedBy>Tracey Bryan</cp:lastModifiedBy>
  <cp:revision>6</cp:revision>
  <dcterms:created xsi:type="dcterms:W3CDTF">2020-02-18T13:09:22Z</dcterms:created>
  <dcterms:modified xsi:type="dcterms:W3CDTF">2020-03-02T17:46:18Z</dcterms:modified>
</cp:coreProperties>
</file>