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78" r:id="rId6"/>
    <p:sldId id="403" r:id="rId7"/>
    <p:sldId id="402" r:id="rId8"/>
    <p:sldId id="404" r:id="rId9"/>
    <p:sldId id="281" r:id="rId10"/>
    <p:sldId id="282" r:id="rId11"/>
    <p:sldId id="283" r:id="rId12"/>
    <p:sldId id="284" r:id="rId13"/>
    <p:sldId id="405" r:id="rId14"/>
    <p:sldId id="279" r:id="rId15"/>
    <p:sldId id="277" r:id="rId16"/>
    <p:sldId id="296" r:id="rId17"/>
    <p:sldId id="297" r:id="rId18"/>
    <p:sldId id="287" r:id="rId19"/>
    <p:sldId id="259" r:id="rId20"/>
    <p:sldId id="285" r:id="rId21"/>
    <p:sldId id="286" r:id="rId22"/>
    <p:sldId id="288" r:id="rId23"/>
    <p:sldId id="314" r:id="rId24"/>
    <p:sldId id="303" r:id="rId25"/>
    <p:sldId id="310" r:id="rId26"/>
    <p:sldId id="298" r:id="rId27"/>
    <p:sldId id="312" r:id="rId28"/>
    <p:sldId id="313" r:id="rId29"/>
    <p:sldId id="307" r:id="rId30"/>
    <p:sldId id="316" r:id="rId31"/>
    <p:sldId id="289" r:id="rId32"/>
    <p:sldId id="308" r:id="rId33"/>
    <p:sldId id="309" r:id="rId34"/>
    <p:sldId id="299" r:id="rId35"/>
    <p:sldId id="290" r:id="rId36"/>
    <p:sldId id="291" r:id="rId37"/>
    <p:sldId id="292" r:id="rId38"/>
    <p:sldId id="294" r:id="rId39"/>
    <p:sldId id="29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9C95"/>
    <a:srgbClr val="54595F"/>
    <a:srgbClr val="ECC0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0"/>
    <p:restoredTop sz="94663"/>
  </p:normalViewPr>
  <p:slideViewPr>
    <p:cSldViewPr snapToGrid="0" snapToObjects="1">
      <p:cViewPr varScale="1">
        <p:scale>
          <a:sx n="109" d="100"/>
          <a:sy n="109" d="100"/>
        </p:scale>
        <p:origin x="20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4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4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4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chemeClr val="accent1">
                    <a:lumMod val="50000"/>
                  </a:schemeClr>
                </a:solidFill>
              </a:rPr>
              <a:t>Employment, Top Industry Sectors, Region J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Industries!$B$2:$B$12</c:f>
              <c:strCache>
                <c:ptCount val="11"/>
                <c:pt idx="0">
                  <c:v>Government</c:v>
                </c:pt>
                <c:pt idx="1">
                  <c:v>Health Care and Social Assistance</c:v>
                </c:pt>
                <c:pt idx="2">
                  <c:v>Retail Trade</c:v>
                </c:pt>
                <c:pt idx="3">
                  <c:v>Accommodation and Food Services</c:v>
                </c:pt>
                <c:pt idx="4">
                  <c:v>Administrative and Waste Management</c:v>
                </c:pt>
                <c:pt idx="5">
                  <c:v>Construction</c:v>
                </c:pt>
                <c:pt idx="6">
                  <c:v>Agriculture, Forestry, Fishing and Hunting</c:v>
                </c:pt>
                <c:pt idx="7">
                  <c:v>Professional, Scientific, and Technical Services</c:v>
                </c:pt>
                <c:pt idx="8">
                  <c:v>Manufacturing</c:v>
                </c:pt>
                <c:pt idx="9">
                  <c:v>Transportation and Warehousing</c:v>
                </c:pt>
                <c:pt idx="10">
                  <c:v>Finance and Insurance</c:v>
                </c:pt>
              </c:strCache>
            </c:strRef>
          </c:cat>
          <c:val>
            <c:numRef>
              <c:f>Industries!$C$2:$C$12</c:f>
              <c:numCache>
                <c:formatCode>#,##0;[Red]\ \(#,##0\)</c:formatCode>
                <c:ptCount val="11"/>
                <c:pt idx="0">
                  <c:v>21791.9125413</c:v>
                </c:pt>
                <c:pt idx="1">
                  <c:v>15882.809816700001</c:v>
                </c:pt>
                <c:pt idx="2">
                  <c:v>8243.4928317499998</c:v>
                </c:pt>
                <c:pt idx="3">
                  <c:v>8086.3080115000002</c:v>
                </c:pt>
                <c:pt idx="4">
                  <c:v>4342.2007249999997</c:v>
                </c:pt>
                <c:pt idx="5">
                  <c:v>4058.1371093399998</c:v>
                </c:pt>
                <c:pt idx="6">
                  <c:v>3995.6596460699998</c:v>
                </c:pt>
                <c:pt idx="7">
                  <c:v>3678.2012147099999</c:v>
                </c:pt>
                <c:pt idx="8">
                  <c:v>3442.5749295000001</c:v>
                </c:pt>
                <c:pt idx="9">
                  <c:v>2025.97892869</c:v>
                </c:pt>
                <c:pt idx="10">
                  <c:v>1935.58993762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52-A645-A994-4260CF13BC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37932991"/>
        <c:axId val="1090190927"/>
      </c:barChart>
      <c:catAx>
        <c:axId val="103793299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0190927"/>
        <c:crosses val="autoZero"/>
        <c:auto val="1"/>
        <c:lblAlgn val="ctr"/>
        <c:lblOffset val="100"/>
        <c:noMultiLvlLbl val="0"/>
      </c:catAx>
      <c:valAx>
        <c:axId val="10901909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[Red]\ 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7932991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Do you have difficulty finding well-qualified</a:t>
            </a:r>
            <a:r>
              <a:rPr lang="en-US" sz="2000" baseline="0" dirty="0"/>
              <a:t> employees for the majority of your jobs?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B7-FB45-8D7D-D804BE7BD4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B7-FB45-8D7D-D804BE7BD468}"/>
              </c:ext>
            </c:extLst>
          </c:dPt>
          <c:cat>
            <c:strRef>
              <c:f>Sheet1!$A$3:$A$4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Sheet1!$B$3:$B$4</c:f>
              <c:numCache>
                <c:formatCode>General</c:formatCode>
                <c:ptCount val="2"/>
                <c:pt idx="0">
                  <c:v>32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B7-FB45-8D7D-D804BE7BD4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What job levels are hardest to fill in your company?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848-7A45-86ED-1CAE28FAFDA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848-7A45-86ED-1CAE28FAFDA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848-7A45-86ED-1CAE28FAFDAC}"/>
              </c:ext>
            </c:extLst>
          </c:dPt>
          <c:cat>
            <c:strRef>
              <c:f>Sheet1!$A$43:$A$45</c:f>
              <c:strCache>
                <c:ptCount val="3"/>
                <c:pt idx="0">
                  <c:v>Low Skilled</c:v>
                </c:pt>
                <c:pt idx="1">
                  <c:v>Middle Skilled</c:v>
                </c:pt>
                <c:pt idx="2">
                  <c:v>High Skilled</c:v>
                </c:pt>
              </c:strCache>
            </c:strRef>
          </c:cat>
          <c:val>
            <c:numRef>
              <c:f>Sheet1!$B$43:$B$45</c:f>
              <c:numCache>
                <c:formatCode>General</c:formatCode>
                <c:ptCount val="3"/>
                <c:pt idx="0">
                  <c:v>5</c:v>
                </c:pt>
                <c:pt idx="1">
                  <c:v>11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848-7A45-86ED-1CAE28FAFD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u="none" strike="noStrike" baseline="0" dirty="0">
                <a:effectLst/>
              </a:rPr>
              <a:t>When your business/company struggles to fill open positions, what are the primary reasons for this? </a:t>
            </a:r>
            <a:br>
              <a:rPr lang="en-US" sz="2000" b="1" i="0" u="none" strike="noStrike" baseline="0" dirty="0">
                <a:effectLst/>
              </a:rPr>
            </a:br>
            <a:r>
              <a:rPr lang="en-US" sz="2000" b="1" i="0" u="none" strike="noStrike" baseline="0" dirty="0">
                <a:effectLst/>
              </a:rPr>
              <a:t>CHOOSE ALL THAT APPLY</a:t>
            </a:r>
            <a:endParaRPr lang="en-US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Sheet1!$A$59:$A$68</c:f>
              <c:strCache>
                <c:ptCount val="10"/>
                <c:pt idx="0">
                  <c:v>Can't find individuals with the necessary skills</c:v>
                </c:pt>
                <c:pt idx="1">
                  <c:v>Lack of Sufficient Training</c:v>
                </c:pt>
                <c:pt idx="2">
                  <c:v>Limited Work Experience</c:v>
                </c:pt>
                <c:pt idx="3">
                  <c:v>Don’t have Needed Degrees or Certificates</c:v>
                </c:pt>
                <c:pt idx="4">
                  <c:v>Overqualified</c:v>
                </c:pt>
                <c:pt idx="5">
                  <c:v>Competition from other employers</c:v>
                </c:pt>
                <c:pt idx="6">
                  <c:v>Interest in the types of jobs is low</c:v>
                </c:pt>
                <c:pt idx="7">
                  <c:v>Don't want to live in the local area</c:v>
                </c:pt>
                <c:pt idx="8">
                  <c:v>Salary not high enough to attract talent</c:v>
                </c:pt>
                <c:pt idx="9">
                  <c:v>Don't meet the legal requirements and/or can't pass a drug test</c:v>
                </c:pt>
              </c:strCache>
            </c:strRef>
          </c:cat>
          <c:val>
            <c:numRef>
              <c:f>Sheet1!$B$59:$B$68</c:f>
              <c:numCache>
                <c:formatCode>0%</c:formatCode>
                <c:ptCount val="10"/>
                <c:pt idx="0">
                  <c:v>0.22608695652173913</c:v>
                </c:pt>
                <c:pt idx="1">
                  <c:v>0.15652173913043479</c:v>
                </c:pt>
                <c:pt idx="2">
                  <c:v>0.17391304347826086</c:v>
                </c:pt>
                <c:pt idx="3">
                  <c:v>6.9565217391304349E-2</c:v>
                </c:pt>
                <c:pt idx="4">
                  <c:v>8.6956521739130436E-3</c:v>
                </c:pt>
                <c:pt idx="5">
                  <c:v>6.0869565217391307E-2</c:v>
                </c:pt>
                <c:pt idx="6">
                  <c:v>7.8260869565217397E-2</c:v>
                </c:pt>
                <c:pt idx="7">
                  <c:v>8.6956521739130432E-2</c:v>
                </c:pt>
                <c:pt idx="8">
                  <c:v>8.6956521739130432E-2</c:v>
                </c:pt>
                <c:pt idx="9">
                  <c:v>5.2173913043478258E-2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C8-0748-ADC0-0A2A2EE1D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31928527"/>
        <c:axId val="1544471551"/>
      </c:barChart>
      <c:catAx>
        <c:axId val="15319285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4471551"/>
        <c:crosses val="autoZero"/>
        <c:auto val="1"/>
        <c:lblAlgn val="ctr"/>
        <c:lblOffset val="100"/>
        <c:noMultiLvlLbl val="0"/>
      </c:catAx>
      <c:valAx>
        <c:axId val="15444715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1928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06C7C-F904-ED4A-9A65-C430E622E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4FE4B-9A50-314E-ABBF-21AB6CB39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02DF1-26D8-D149-A51D-E7EE9CF45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720CD-5886-614B-B6CD-1A1FBF41A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6212" y="6340475"/>
            <a:ext cx="604838" cy="365125"/>
          </a:xfrm>
        </p:spPr>
        <p:txBody>
          <a:bodyPr/>
          <a:lstStyle/>
          <a:p>
            <a:fld id="{B577ED30-68CD-E34D-9966-4FF881FE53E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5A7EBB-1344-954C-BB20-19319E8026B6}"/>
              </a:ext>
            </a:extLst>
          </p:cNvPr>
          <p:cNvSpPr/>
          <p:nvPr userDrawn="1"/>
        </p:nvSpPr>
        <p:spPr>
          <a:xfrm>
            <a:off x="0" y="0"/>
            <a:ext cx="12192000" cy="1285875"/>
          </a:xfrm>
          <a:prstGeom prst="rect">
            <a:avLst/>
          </a:prstGeom>
          <a:solidFill>
            <a:srgbClr val="ECC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65EB5E-9E9A-6547-8B33-0C977E815B35}"/>
              </a:ext>
            </a:extLst>
          </p:cNvPr>
          <p:cNvSpPr/>
          <p:nvPr userDrawn="1"/>
        </p:nvSpPr>
        <p:spPr>
          <a:xfrm>
            <a:off x="0" y="1185863"/>
            <a:ext cx="12192000" cy="114300"/>
          </a:xfrm>
          <a:prstGeom prst="rect">
            <a:avLst/>
          </a:prstGeom>
          <a:solidFill>
            <a:srgbClr val="469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97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6E593-6E73-F041-A3F0-18C99B288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B47F6-5669-E04A-9AAA-00FA835345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17462-0FEB-C24B-A959-480C68755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35E9-5CDA-9349-9B6E-C76B06EC038A}" type="datetimeFigureOut">
              <a:rPr lang="en-US" smtClean="0"/>
              <a:t>3/8/20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21C85-B4E2-2F4D-A55B-3628CA502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5B48E-343E-1D4C-ACE0-6B73252B3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ED30-68CD-E34D-9966-4FF881FE5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71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DA82E7-8CF4-6341-9079-AFEF9C475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9CD46-C509-5347-BF74-CDE3265D6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E48E2-8D40-4F45-A9A7-34B3CB540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35E9-5CDA-9349-9B6E-C76B06EC038A}" type="datetimeFigureOut">
              <a:rPr lang="en-US" smtClean="0"/>
              <a:t>3/8/20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407D3-EB1B-7847-B908-9271BEA73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81CF4-3E8D-F843-AF9B-39352636C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ED30-68CD-E34D-9966-4FF881FE5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03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44540-9C99-4149-B091-2F3F6F5FA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51FA0-8580-704E-895F-C777799A9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123EEF-B822-8E41-AA54-0A10F5597882}"/>
              </a:ext>
            </a:extLst>
          </p:cNvPr>
          <p:cNvSpPr/>
          <p:nvPr userDrawn="1"/>
        </p:nvSpPr>
        <p:spPr>
          <a:xfrm>
            <a:off x="0" y="0"/>
            <a:ext cx="12192000" cy="1285875"/>
          </a:xfrm>
          <a:prstGeom prst="rect">
            <a:avLst/>
          </a:prstGeom>
          <a:solidFill>
            <a:srgbClr val="ECC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891334-35F8-2945-85AE-669EA99D60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1212" y="6107113"/>
            <a:ext cx="2334576" cy="614362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ACED41A-880F-F84F-8E65-9C104C6DF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AC11B12-17DD-A74F-BE3E-0FA833CCC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6212" y="6340475"/>
            <a:ext cx="604838" cy="365125"/>
          </a:xfrm>
        </p:spPr>
        <p:txBody>
          <a:bodyPr/>
          <a:lstStyle/>
          <a:p>
            <a:fld id="{B577ED30-68CD-E34D-9966-4FF881FE53E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858488-057F-0B41-8CE5-1B5D0ED023CF}"/>
              </a:ext>
            </a:extLst>
          </p:cNvPr>
          <p:cNvSpPr/>
          <p:nvPr userDrawn="1"/>
        </p:nvSpPr>
        <p:spPr>
          <a:xfrm>
            <a:off x="0" y="1185863"/>
            <a:ext cx="12192000" cy="114300"/>
          </a:xfrm>
          <a:prstGeom prst="rect">
            <a:avLst/>
          </a:prstGeom>
          <a:solidFill>
            <a:srgbClr val="469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BC5565-61F8-AE4B-80E5-968D102AB6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8000"/>
          </a:blip>
          <a:stretch>
            <a:fillRect/>
          </a:stretch>
        </p:blipFill>
        <p:spPr>
          <a:xfrm>
            <a:off x="11039127" y="254001"/>
            <a:ext cx="7112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2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C6EA-9A33-2F41-89F3-5B5C9673B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2CB35-2A34-E742-91CC-524A2B200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93896-7C75-1D4D-B11E-78B9013A8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35E9-5CDA-9349-9B6E-C76B06EC038A}" type="datetimeFigureOut">
              <a:rPr lang="en-US" smtClean="0"/>
              <a:t>3/8/20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41D53-9020-C149-8DCF-3612E9F97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FA2BC-C03C-DD47-93C0-4B3E2323E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ED30-68CD-E34D-9966-4FF881FE5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66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4AE5C-DD95-ED47-BF5C-F89FCD565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ADCAA-9583-E745-9A23-7C8C85E58B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85B3B-94D9-294B-80A0-1F4799C5A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D43D52-BA0F-0D48-9991-B38A81A9C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35E9-5CDA-9349-9B6E-C76B06EC038A}" type="datetimeFigureOut">
              <a:rPr lang="en-US" smtClean="0"/>
              <a:t>3/8/20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8307E-127A-C94F-A621-B52348E5D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CF4612-815F-584A-87A3-8FC4E0C0D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ED30-68CD-E34D-9966-4FF881FE5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30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014FC-06F6-F044-BB63-C6D64ECEE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F92E6-D720-3F4A-AEBE-E0066A14B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18450C-0778-644B-9CBE-36884EB840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05E197-4F32-D44A-B0AF-3FEDDFDF42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C9D190-3AE5-334A-BA7B-0FB0780A6D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C020C9-C66B-0148-AD43-31505099D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35E9-5CDA-9349-9B6E-C76B06EC038A}" type="datetimeFigureOut">
              <a:rPr lang="en-US" smtClean="0"/>
              <a:t>3/8/20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0DB9B5-7CCB-B340-BF3E-4B0661623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C41236-ED20-034A-B650-3757DE8EB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ED30-68CD-E34D-9966-4FF881FE5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5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09B1D-099B-DF4F-8A1A-84330709B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53224A-F639-CF40-9DA4-745BC1AF9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35E9-5CDA-9349-9B6E-C76B06EC038A}" type="datetimeFigureOut">
              <a:rPr lang="en-US" smtClean="0"/>
              <a:t>3/8/20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F3D5CE-8F6D-FC49-A322-C5F1F0ED3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FCC696-9D1E-1A47-BE22-9723C50B0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ED30-68CD-E34D-9966-4FF881FE5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8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102CF8-AB5C-D74F-8CE8-195C026BB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35E9-5CDA-9349-9B6E-C76B06EC038A}" type="datetimeFigureOut">
              <a:rPr lang="en-US" smtClean="0"/>
              <a:t>3/8/20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F00287-6F2B-2842-BDC6-E2732F8BB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130ED-D02D-BF49-A634-E7F90FF13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ED30-68CD-E34D-9966-4FF881FE5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1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BE687-48C5-4045-8A90-1B8D2CED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7750F-BAB0-9147-9467-6D2A9EEB7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8BA08D-6700-8447-B2A4-1D011C95C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B31E24-1F04-044A-88B5-90B98D1AB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35E9-5CDA-9349-9B6E-C76B06EC038A}" type="datetimeFigureOut">
              <a:rPr lang="en-US" smtClean="0"/>
              <a:t>3/8/20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272A6A-97C5-A244-A05D-61206252C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F87694-8BB5-624B-8583-58C961B98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ED30-68CD-E34D-9966-4FF881FE5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6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387BB-17F4-F643-AFF7-83C642151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CE22DD-997B-7C40-B06B-81D25C5184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DC9F74-FE0E-6644-867C-647FF2261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13FAD-24C4-5146-ACA5-4BC478127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35E9-5CDA-9349-9B6E-C76B06EC038A}" type="datetimeFigureOut">
              <a:rPr lang="en-US" smtClean="0"/>
              <a:t>3/8/20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92BE35-6E49-4044-A009-1F0A93F12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BD3B6-5292-7C42-BB21-9E6608738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7ED30-68CD-E34D-9966-4FF881FE5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61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FB1474-1D30-944C-9E17-58583F3CD1A3}"/>
              </a:ext>
            </a:extLst>
          </p:cNvPr>
          <p:cNvSpPr/>
          <p:nvPr userDrawn="1"/>
        </p:nvSpPr>
        <p:spPr>
          <a:xfrm>
            <a:off x="0" y="0"/>
            <a:ext cx="12192000" cy="1285875"/>
          </a:xfrm>
          <a:prstGeom prst="rect">
            <a:avLst/>
          </a:prstGeom>
          <a:solidFill>
            <a:srgbClr val="ECC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06B708-1F82-8F4E-9F92-035D5AB03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2" y="500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5B8AA-F632-6740-A9C6-D363190AB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898D2-0F09-C54A-AE37-C3038648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635E9-5CDA-9349-9B6E-C76B06EC038A}" type="datetimeFigureOut">
              <a:rPr lang="en-US" smtClean="0"/>
              <a:t>3/8/20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DA0F6-EEF8-0149-9D9C-360FEE304B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285F7-C4E2-DD47-9A6E-FDDE4BEA73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7ED30-68CD-E34D-9966-4FF881FE5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3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54595F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4595F"/>
          </a:solidFill>
          <a:latin typeface="Avenir Next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4595F"/>
          </a:solidFill>
          <a:latin typeface="Avenir Next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4595F"/>
          </a:solidFill>
          <a:latin typeface="Avenir Next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4595F"/>
          </a:solidFill>
          <a:latin typeface="Avenir Next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4595F"/>
          </a:solidFill>
          <a:latin typeface="Avenir Next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C3C91-8A12-B84C-A43A-34A2610910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dirty="0"/>
              <a:t>New Mexico CTE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4B571B-CE2B-2D43-835E-C87926E98A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Region J</a:t>
            </a:r>
          </a:p>
          <a:p>
            <a:r>
              <a:rPr lang="en-US" dirty="0"/>
              <a:t>Comprehensive Local Needs Assessment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D67AC9-8247-F247-8341-0AFF55F2B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5267"/>
            <a:ext cx="4529139" cy="11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63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96A62C7-9BD3-5C4A-88F1-A5CF8437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2" y="50005"/>
            <a:ext cx="10515600" cy="1325563"/>
          </a:xfrm>
        </p:spPr>
        <p:txBody>
          <a:bodyPr/>
          <a:lstStyle/>
          <a:p>
            <a:r>
              <a:rPr lang="en-US" dirty="0"/>
              <a:t>Benefits of CTE</a:t>
            </a:r>
            <a:br>
              <a:rPr lang="en-US" dirty="0"/>
            </a:br>
            <a:r>
              <a:rPr lang="en-US" sz="2400" dirty="0"/>
              <a:t>Source: Association of Career and Technical Education/NM PED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E8459A-43D1-3C48-B2ED-EE08EF5AAB36}"/>
              </a:ext>
            </a:extLst>
          </p:cNvPr>
          <p:cNvSpPr txBox="1"/>
          <p:nvPr/>
        </p:nvSpPr>
        <p:spPr>
          <a:xfrm>
            <a:off x="595312" y="1781331"/>
            <a:ext cx="10677291" cy="46356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500"/>
              </a:spcAft>
            </a:pPr>
            <a:r>
              <a:rPr lang="en-US" sz="3200" u="sng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For High School Students</a:t>
            </a:r>
            <a:r>
              <a:rPr lang="en-US" sz="32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:</a:t>
            </a:r>
          </a:p>
          <a:p>
            <a:pPr marL="457200" indent="-4572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Graduate at 94% vs. 71% for non-CTE students</a:t>
            </a:r>
          </a:p>
          <a:p>
            <a:pPr marL="457200" indent="-4572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91% with 2-3 CTE credits enroll in college</a:t>
            </a:r>
          </a:p>
          <a:p>
            <a:pPr marL="914400" lvl="1" indent="-4572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58% of NM CTE concentrators go to college, advanced training, military service, or employment within six mo. after graduation</a:t>
            </a:r>
          </a:p>
          <a:p>
            <a:pPr marL="457200" indent="-4572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81% of HS dropouts say relevant, real-world opportunities would have kept them in school</a:t>
            </a:r>
          </a:p>
          <a:p>
            <a:pPr>
              <a:lnSpc>
                <a:spcPct val="114000"/>
              </a:lnSpc>
              <a:spcAft>
                <a:spcPts val="500"/>
              </a:spcAft>
            </a:pPr>
            <a:endParaRPr lang="en-US" sz="800" dirty="0">
              <a:solidFill>
                <a:schemeClr val="tx2"/>
              </a:solidFill>
              <a:latin typeface="Avenir Next" panose="020B0503020202020204" pitchFamily="34" charset="0"/>
              <a:cs typeface="Futura Medium" panose="020B0602020204020303" pitchFamily="34" charset="-79"/>
            </a:endParaRPr>
          </a:p>
          <a:p>
            <a:endParaRPr lang="en-US" sz="2400" dirty="0">
              <a:solidFill>
                <a:schemeClr val="tx2"/>
              </a:solidFill>
              <a:latin typeface="Avenir Next" panose="020B0503020202020204" pitchFamily="34" charset="0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18994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BE449F4-DA0C-CE4A-A8EB-5021343AA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CTE</a:t>
            </a:r>
            <a:br>
              <a:rPr lang="en-US" dirty="0"/>
            </a:br>
            <a:r>
              <a:rPr lang="en-US" sz="2400" dirty="0"/>
              <a:t>Source: Association of Career and Technical Education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778B7B-3615-D442-BD7A-EA799B807008}"/>
              </a:ext>
            </a:extLst>
          </p:cNvPr>
          <p:cNvSpPr txBox="1"/>
          <p:nvPr/>
        </p:nvSpPr>
        <p:spPr>
          <a:xfrm>
            <a:off x="595312" y="1557461"/>
            <a:ext cx="10887154" cy="417069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500"/>
              </a:spcAft>
            </a:pPr>
            <a:r>
              <a:rPr lang="en-US" sz="2400" u="sng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For College Students and Adults</a:t>
            </a: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: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Technical or Associate of Applied Science degrees </a:t>
            </a:r>
            <a:b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</a:b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out-earn bachelor degree holders by $2,000-$11,000. </a:t>
            </a:r>
            <a:r>
              <a:rPr lang="en-US" sz="16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(Research from TX, CO, VA)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27% of those with licenses or certificates earn more than average bachelor’s degree holder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48% of CTE concentrators earn credentials or diplomas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68% employed, in military service, or apprenticeships in 6 mo. of graduation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64% of all degrees awarded statewide</a:t>
            </a:r>
          </a:p>
        </p:txBody>
      </p:sp>
    </p:spTree>
    <p:extLst>
      <p:ext uri="{BB962C8B-B14F-4D97-AF65-F5344CB8AC3E}">
        <p14:creationId xmlns:p14="http://schemas.microsoft.com/office/powerpoint/2010/main" val="2252163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C60FC-4E4B-DD45-B41C-422C11273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CTE Matters to New Mexico</a:t>
            </a:r>
            <a:br>
              <a:rPr lang="en-US" dirty="0"/>
            </a:br>
            <a:r>
              <a:rPr lang="en-US" sz="2700" dirty="0"/>
              <a:t>(Source: National Alliance for Partnerships in Equity/NM PED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9C3318-69BE-A449-976C-37EE2251020A}"/>
              </a:ext>
            </a:extLst>
          </p:cNvPr>
          <p:cNvSpPr txBox="1"/>
          <p:nvPr/>
        </p:nvSpPr>
        <p:spPr>
          <a:xfrm>
            <a:off x="595312" y="1375568"/>
            <a:ext cx="10977095" cy="48621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500"/>
              </a:spcAft>
            </a:pPr>
            <a:r>
              <a:rPr lang="en-US" sz="3200" u="sng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Today</a:t>
            </a:r>
            <a:r>
              <a:rPr lang="en-US" sz="32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: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49% of low-income families have no post-secondary experience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34% of students earn AA/AS degrees in 6 years 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45% of students earn BA/BS degrees in 6 years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66% of all high school students are in CTE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54% of all college students are enrolled in CTE and </a:t>
            </a:r>
            <a:br>
              <a:rPr lang="en-US" sz="32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</a:br>
            <a:r>
              <a:rPr lang="en-US" sz="32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32% are CTE concentrators</a:t>
            </a:r>
          </a:p>
        </p:txBody>
      </p:sp>
    </p:spTree>
    <p:extLst>
      <p:ext uri="{BB962C8B-B14F-4D97-AF65-F5344CB8AC3E}">
        <p14:creationId xmlns:p14="http://schemas.microsoft.com/office/powerpoint/2010/main" val="3255637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C60FC-4E4B-DD45-B41C-422C11273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CTE Matters to Your Region</a:t>
            </a:r>
            <a:br>
              <a:rPr lang="en-US" dirty="0"/>
            </a:br>
            <a:r>
              <a:rPr lang="en-US" sz="2700" dirty="0"/>
              <a:t>(Source: Fordham Institute Report)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6DB5CFA-6348-D34A-9862-915CE115B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061" y="1582614"/>
            <a:ext cx="11265877" cy="4712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How Aligned is CTE to Local Labor Markets?</a:t>
            </a:r>
            <a:br>
              <a:rPr lang="en-US" sz="2400" dirty="0"/>
            </a:br>
            <a:endParaRPr lang="en-US" sz="1600" i="1" dirty="0"/>
          </a:p>
          <a:p>
            <a:r>
              <a:rPr lang="en-US" sz="2400" dirty="0"/>
              <a:t>Fields that support a significant number of jobs see little CTE course-taking in high school</a:t>
            </a:r>
          </a:p>
          <a:p>
            <a:r>
              <a:rPr lang="en-US" sz="2400" dirty="0"/>
              <a:t>Students take more related CTE courses when aligned to more local jobs</a:t>
            </a:r>
          </a:p>
          <a:p>
            <a:pPr lvl="1"/>
            <a:r>
              <a:rPr lang="en-US" sz="2000" dirty="0"/>
              <a:t>80% of Americans lives less than a couple hours drive from home</a:t>
            </a:r>
          </a:p>
          <a:p>
            <a:pPr lvl="1"/>
            <a:r>
              <a:rPr lang="en-US" sz="2000" dirty="0"/>
              <a:t>Median distance is 18 miles; 44 miles for New Mexico</a:t>
            </a:r>
          </a:p>
          <a:p>
            <a:r>
              <a:rPr lang="en-US" sz="2400" dirty="0"/>
              <a:t>Call to action:</a:t>
            </a:r>
          </a:p>
          <a:p>
            <a:pPr lvl="1"/>
            <a:r>
              <a:rPr lang="en-US" sz="2000" dirty="0"/>
              <a:t>Local business, industry, secondary and post-secondary work in a united way</a:t>
            </a:r>
          </a:p>
          <a:p>
            <a:pPr lvl="1"/>
            <a:r>
              <a:rPr lang="en-US" sz="2000" dirty="0"/>
              <a:t>Better integration of what is taught in HS CTE programs  with skills, knowledge, and positions needed in local labor markets through sector strategies that include WBL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4327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40566-5CAA-6D4E-80A7-4F319FF09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16 Career Clusters in CTE</a:t>
            </a:r>
          </a:p>
        </p:txBody>
      </p:sp>
      <p:pic>
        <p:nvPicPr>
          <p:cNvPr id="4" name="Picture 3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AD70C018-D6D5-D64D-82BC-35AA372E8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80" y="1567539"/>
            <a:ext cx="5846439" cy="5016026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8543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11802-A717-7543-9439-2A8AADEBA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Pathways in CTE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09F50CA-8846-E146-ACAE-6C278997D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826" y="1843789"/>
            <a:ext cx="9656347" cy="425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54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11802-A717-7543-9439-2A8AADEBA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Pathways in CTE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8BAE7E-2E9E-364A-9813-40031916F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700" y="1259740"/>
            <a:ext cx="7380599" cy="570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25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11802-A717-7543-9439-2A8AADEBA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Pathways in CTE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EAEFA5-FD3A-8148-9475-450B2B92D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205" y="1248157"/>
            <a:ext cx="7395589" cy="571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9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D1CEB-AD92-384F-B5B9-91C375603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 G – Perkins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5B9C6-6B66-3E4E-8D4C-5B008AC89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b="1" dirty="0"/>
              <a:t>$1,144,201</a:t>
            </a:r>
          </a:p>
          <a:p>
            <a:pPr marL="0" indent="0" algn="ctr">
              <a:buNone/>
            </a:pPr>
            <a:r>
              <a:rPr lang="en-US" sz="3600" b="1" dirty="0"/>
              <a:t>School Year 2020-21</a:t>
            </a:r>
          </a:p>
        </p:txBody>
      </p:sp>
    </p:spTree>
    <p:extLst>
      <p:ext uri="{BB962C8B-B14F-4D97-AF65-F5344CB8AC3E}">
        <p14:creationId xmlns:p14="http://schemas.microsoft.com/office/powerpoint/2010/main" val="850871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18A65-9EF7-9E46-B2C7-2E859FA35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Can Provide CTE in Region G?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3BB95-B5F4-9647-A064-C512761D4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7468"/>
            <a:ext cx="10515600" cy="710694"/>
          </a:xfrm>
        </p:spPr>
        <p:txBody>
          <a:bodyPr numCol="3">
            <a:normAutofit fontScale="32500" lnSpcReduction="20000"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en-US" dirty="0"/>
              <a:t>Gadsden Independent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en-US" dirty="0"/>
              <a:t>Hatch Valley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en-US" dirty="0"/>
              <a:t>Las Cruces </a:t>
            </a:r>
            <a:br>
              <a:rPr lang="en-US" dirty="0"/>
            </a:br>
            <a:r>
              <a:rPr lang="en-US" dirty="0"/>
              <a:t>Public Schools</a:t>
            </a:r>
          </a:p>
          <a:p>
            <a:pPr marL="0" lvl="0" indent="0">
              <a:lnSpc>
                <a:spcPct val="120000"/>
              </a:lnSpc>
              <a:buNone/>
            </a:pPr>
            <a:endParaRPr lang="en-US" dirty="0"/>
          </a:p>
          <a:p>
            <a:pPr marL="0" lvl="0" indent="0">
              <a:lnSpc>
                <a:spcPct val="120000"/>
              </a:lnSpc>
              <a:buNone/>
            </a:pPr>
            <a:r>
              <a:rPr lang="en-US" dirty="0"/>
              <a:t>State Charter-</a:t>
            </a:r>
            <a:br>
              <a:rPr lang="en-US" dirty="0"/>
            </a:br>
            <a:r>
              <a:rPr lang="en-US" dirty="0"/>
              <a:t>Las </a:t>
            </a:r>
            <a:r>
              <a:rPr lang="en-US" dirty="0" err="1"/>
              <a:t>Montañas</a:t>
            </a:r>
            <a:endParaRPr lang="en-US" dirty="0"/>
          </a:p>
          <a:p>
            <a:pPr marL="0" lvl="0" indent="0">
              <a:buNone/>
            </a:pPr>
            <a:endParaRPr lang="en-US" sz="18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7DB2F87-646D-D243-8646-0819D9A3E114}"/>
              </a:ext>
            </a:extLst>
          </p:cNvPr>
          <p:cNvSpPr txBox="1">
            <a:spLocks/>
          </p:cNvSpPr>
          <p:nvPr/>
        </p:nvSpPr>
        <p:spPr>
          <a:xfrm>
            <a:off x="838200" y="1584792"/>
            <a:ext cx="10515600" cy="888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4595F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4595F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4595F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4595F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4595F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Region J comprises a number of school districts and charter schools: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6DE70E8-B5F4-0B4E-9D9F-97F54FB1B32C}"/>
              </a:ext>
            </a:extLst>
          </p:cNvPr>
          <p:cNvSpPr txBox="1">
            <a:spLocks/>
          </p:cNvSpPr>
          <p:nvPr/>
        </p:nvSpPr>
        <p:spPr>
          <a:xfrm>
            <a:off x="838200" y="3837527"/>
            <a:ext cx="10515600" cy="1965603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4595F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4595F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4595F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4595F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4595F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Two Colleges: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Mexico State University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NMSU – Dona Ana Community College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05CFCF-EEFD-1643-BDF8-1BF2C3FC5FD6}"/>
              </a:ext>
            </a:extLst>
          </p:cNvPr>
          <p:cNvSpPr txBox="1"/>
          <p:nvPr/>
        </p:nvSpPr>
        <p:spPr>
          <a:xfrm>
            <a:off x="838200" y="5273208"/>
            <a:ext cx="3452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</a:rPr>
              <a:t>REC 10</a:t>
            </a:r>
          </a:p>
        </p:txBody>
      </p:sp>
    </p:spTree>
    <p:extLst>
      <p:ext uri="{BB962C8B-B14F-4D97-AF65-F5344CB8AC3E}">
        <p14:creationId xmlns:p14="http://schemas.microsoft.com/office/powerpoint/2010/main" val="411861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08A31-4FE1-6044-B7DB-5BCAB55F4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429A0-8366-DC45-8030-175973290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Tracey Bryan, President/CEO</a:t>
            </a:r>
          </a:p>
          <a:p>
            <a:pPr marL="0" indent="0">
              <a:buNone/>
            </a:pPr>
            <a:r>
              <a:rPr lang="en-US" dirty="0"/>
              <a:t>The Bridge of Southern New Mexico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Dr. Joseph Goins, President</a:t>
            </a:r>
          </a:p>
          <a:p>
            <a:pPr marL="0" indent="0">
              <a:buNone/>
            </a:pPr>
            <a:r>
              <a:rPr lang="en-US" dirty="0"/>
              <a:t>NS4ed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Trevor Stokes, Labor Market Analyst</a:t>
            </a:r>
          </a:p>
          <a:p>
            <a:pPr marL="0" indent="0">
              <a:buNone/>
            </a:pPr>
            <a:r>
              <a:rPr lang="en-US" dirty="0"/>
              <a:t>NS4ed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304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64EB1-E736-994D-90F8-BCF48668A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CTE Matters to Workforce Needs</a:t>
            </a:r>
            <a:br>
              <a:rPr lang="en-US" dirty="0"/>
            </a:br>
            <a:r>
              <a:rPr lang="en-US" sz="2700" dirty="0"/>
              <a:t>Source: New Mexico Dept. of Workforce Solutions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5CB749-5F8D-6648-8FAC-D5969001A4EC}"/>
              </a:ext>
            </a:extLst>
          </p:cNvPr>
          <p:cNvSpPr txBox="1"/>
          <p:nvPr/>
        </p:nvSpPr>
        <p:spPr>
          <a:xfrm>
            <a:off x="595311" y="1708880"/>
            <a:ext cx="10842183" cy="387901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500"/>
              </a:spcAft>
            </a:pPr>
            <a:r>
              <a:rPr lang="en-US" sz="2800" u="sng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From Now to 2026</a:t>
            </a:r>
            <a:r>
              <a:rPr lang="en-US" sz="28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: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20% increase in Healthcare &amp; Social Assistance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15% increase in Mining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11% increase in Professional, Scientific, &amp; Technical Assistance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5% increase in Construction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5% increase in Educational Services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5% increase in Transportation &amp; Warehousing</a:t>
            </a:r>
          </a:p>
        </p:txBody>
      </p:sp>
    </p:spTree>
    <p:extLst>
      <p:ext uri="{BB962C8B-B14F-4D97-AF65-F5344CB8AC3E}">
        <p14:creationId xmlns:p14="http://schemas.microsoft.com/office/powerpoint/2010/main" val="3964543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7BB80-8DE5-D84F-92F3-8A0115BED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NM Industry Sectors</a:t>
            </a:r>
            <a:br>
              <a:rPr lang="en-US" dirty="0"/>
            </a:br>
            <a:r>
              <a:rPr lang="en-US" sz="2400" dirty="0"/>
              <a:t>Governor Michelle Lujan Grisham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7AAE95-559A-474A-AB19-A7423590A288}"/>
              </a:ext>
            </a:extLst>
          </p:cNvPr>
          <p:cNvSpPr txBox="1"/>
          <p:nvPr/>
        </p:nvSpPr>
        <p:spPr>
          <a:xfrm>
            <a:off x="595311" y="1471898"/>
            <a:ext cx="11001378" cy="704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500"/>
              </a:spcAft>
            </a:pPr>
            <a:r>
              <a:rPr lang="en-US" sz="3600" u="sng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Target Sectors for a Diversified Economy</a:t>
            </a:r>
            <a:r>
              <a:rPr lang="en-US" sz="36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9D057B-2595-A04B-94DA-D3DF0CA01B26}"/>
              </a:ext>
            </a:extLst>
          </p:cNvPr>
          <p:cNvSpPr txBox="1"/>
          <p:nvPr/>
        </p:nvSpPr>
        <p:spPr>
          <a:xfrm>
            <a:off x="595311" y="2272781"/>
            <a:ext cx="11156977" cy="4722896"/>
          </a:xfrm>
          <a:prstGeom prst="rect">
            <a:avLst/>
          </a:prstGeom>
          <a:noFill/>
          <a:effectLst/>
        </p:spPr>
        <p:txBody>
          <a:bodyPr wrap="square" numCol="2" rtlCol="0">
            <a:spAutoFit/>
          </a:bodyPr>
          <a:lstStyle/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Cybersecurity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Intelligent Manufacturing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Sustainable and Green Industries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Bioscience and Health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Tourism and Outdoor Industries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Digital Media and Film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Sustainable and Value-Added Agriculture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Aerospace</a:t>
            </a:r>
          </a:p>
          <a:p>
            <a:pPr>
              <a:lnSpc>
                <a:spcPct val="114000"/>
              </a:lnSpc>
              <a:spcAft>
                <a:spcPts val="500"/>
              </a:spcAft>
            </a:pPr>
            <a:endParaRPr lang="en-US" sz="3400" dirty="0">
              <a:solidFill>
                <a:schemeClr val="tx2"/>
              </a:solidFill>
              <a:latin typeface="Avenir Next" panose="020B0503020202020204" pitchFamily="34" charset="0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83485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D3D37-90B3-8949-9095-FDBFC318E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18254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Does the Labor Market Tell Us?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C22136-FC74-DD42-A6F4-636A4D8B5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8334" y="1632858"/>
            <a:ext cx="13565274" cy="48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904564-BD31-E14F-893E-C0328924F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8334" y="6509657"/>
            <a:ext cx="135652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2CD9103-D42E-FD48-8A2F-5515C11C6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0CDC754B-5085-D040-AB95-095F1D7B1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13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BD809420-D3E5-4F70-B71B-F86F44A18B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9895512"/>
              </p:ext>
            </p:extLst>
          </p:nvPr>
        </p:nvGraphicFramePr>
        <p:xfrm>
          <a:off x="1698171" y="1632858"/>
          <a:ext cx="7984672" cy="4678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4813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D3D37-90B3-8949-9095-FDBFC318E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18254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Does the Labor Market Tell Us?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C22136-FC74-DD42-A6F4-636A4D8B5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8334" y="1632858"/>
            <a:ext cx="13565274" cy="48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904564-BD31-E14F-893E-C0328924F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8334" y="6509657"/>
            <a:ext cx="135652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2CD9103-D42E-FD48-8A2F-5515C11C6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0CDC754B-5085-D040-AB95-095F1D7B1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13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F085117-8EE6-C746-BDD0-97C9E3D789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958290"/>
              </p:ext>
            </p:extLst>
          </p:nvPr>
        </p:nvGraphicFramePr>
        <p:xfrm>
          <a:off x="338063" y="1775386"/>
          <a:ext cx="11496824" cy="3958472"/>
        </p:xfrm>
        <a:graphic>
          <a:graphicData uri="http://schemas.openxmlformats.org/drawingml/2006/table">
            <a:tbl>
              <a:tblPr firstRow="1" firstCol="1" bandRow="1"/>
              <a:tblGrid>
                <a:gridCol w="653546">
                  <a:extLst>
                    <a:ext uri="{9D8B030D-6E8A-4147-A177-3AD203B41FA5}">
                      <a16:colId xmlns:a16="http://schemas.microsoft.com/office/drawing/2014/main" val="3007845803"/>
                    </a:ext>
                  </a:extLst>
                </a:gridCol>
                <a:gridCol w="6244270">
                  <a:extLst>
                    <a:ext uri="{9D8B030D-6E8A-4147-A177-3AD203B41FA5}">
                      <a16:colId xmlns:a16="http://schemas.microsoft.com/office/drawing/2014/main" val="789025660"/>
                    </a:ext>
                  </a:extLst>
                </a:gridCol>
                <a:gridCol w="1507854">
                  <a:extLst>
                    <a:ext uri="{9D8B030D-6E8A-4147-A177-3AD203B41FA5}">
                      <a16:colId xmlns:a16="http://schemas.microsoft.com/office/drawing/2014/main" val="1460147693"/>
                    </a:ext>
                  </a:extLst>
                </a:gridCol>
                <a:gridCol w="1618803">
                  <a:extLst>
                    <a:ext uri="{9D8B030D-6E8A-4147-A177-3AD203B41FA5}">
                      <a16:colId xmlns:a16="http://schemas.microsoft.com/office/drawing/2014/main" val="575365964"/>
                    </a:ext>
                  </a:extLst>
                </a:gridCol>
                <a:gridCol w="1472351">
                  <a:extLst>
                    <a:ext uri="{9D8B030D-6E8A-4147-A177-3AD203B41FA5}">
                      <a16:colId xmlns:a16="http://schemas.microsoft.com/office/drawing/2014/main" val="3640661192"/>
                    </a:ext>
                  </a:extLst>
                </a:gridCol>
              </a:tblGrid>
              <a:tr h="388624">
                <a:tc gridSpan="2"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Sector/Top Detailed Industries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081" marR="122081" marT="61040" marB="6104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Jobs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60" marR="91560" marT="1271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Wages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60" marR="91560" marT="1271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Location Quotient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60" marR="91560" marT="1271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5786"/>
                  </a:ext>
                </a:extLst>
              </a:tr>
              <a:tr h="388624">
                <a:tc gridSpan="5"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Government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081" marR="122081" marT="61040" marB="6104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8699"/>
                  </a:ext>
                </a:extLst>
              </a:tr>
              <a:tr h="279260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60" marR="91560" marT="12717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 (Local Government)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60" marR="91560" marT="12717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5,973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60" marR="91560" marT="1271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$40,241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60" marR="91560" marT="1271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1.37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60" marR="91560" marT="1271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325518"/>
                  </a:ext>
                </a:extLst>
              </a:tr>
              <a:tr h="279260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60" marR="91560" marT="12717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 (State Government)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60" marR="91560" marT="12717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5,502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60" marR="91560" marT="1271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$35,364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60" marR="91560" marT="1271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3.63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60" marR="91560" marT="1271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079325"/>
                  </a:ext>
                </a:extLst>
              </a:tr>
              <a:tr h="279260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60" marR="91560" marT="12717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 Government, Excluding Education and Hospitals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60" marR="91560" marT="12717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3,968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60" marR="91560" marT="1271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$42,360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60" marR="91560" marT="1271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1.26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60" marR="91560" marT="1271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467331"/>
                  </a:ext>
                </a:extLst>
              </a:tr>
              <a:tr h="279260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60" marR="91560" marT="12717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Federal Government, Civilian, Excluding Postal Service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60" marR="91560" marT="12717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3,516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60" marR="91560" marT="1271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$92,692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60" marR="91560" marT="1271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2.79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60" marR="91560" marT="1271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984550"/>
                  </a:ext>
                </a:extLst>
              </a:tr>
              <a:tr h="388624">
                <a:tc gridSpan="5"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 Care and Social Assistance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081" marR="122081" marT="61040" marB="6104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141027"/>
                  </a:ext>
                </a:extLst>
              </a:tr>
              <a:tr h="279260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60" marR="91560" marT="12717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Home Health Care Services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60" marR="91560" marT="12717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2,896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60" marR="91560" marT="1271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$16,022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60" marR="91560" marT="1271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3.53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60" marR="91560" marT="1271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750416"/>
                  </a:ext>
                </a:extLst>
              </a:tr>
              <a:tr h="279260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60" marR="91560" marT="12717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Services for the Elderly and Persons with Disabilities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60" marR="91560" marT="12717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2,641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60" marR="91560" marT="1271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$17,333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60" marR="91560" marT="1271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2.47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60" marR="91560" marT="1271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461366"/>
                  </a:ext>
                </a:extLst>
              </a:tr>
              <a:tr h="279260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60" marR="91560" marT="12717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General Medical and Surgical Hospitals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60" marR="91560" marT="12717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2,562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60" marR="91560" marT="1271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$58,589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60" marR="91560" marT="1271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0.98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60" marR="91560" marT="1271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736617"/>
                  </a:ext>
                </a:extLst>
              </a:tr>
              <a:tr h="279260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60" marR="91560" marT="12717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Offices of Physicians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60" marR="91560" marT="12717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1,872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60" marR="91560" marT="1271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$68,678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60" marR="91560" marT="1271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1.29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60" marR="91560" marT="1271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107713"/>
                  </a:ext>
                </a:extLst>
              </a:tr>
              <a:tr h="279260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60" marR="91560" marT="12717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Child Day Care Services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60" marR="91560" marT="12717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884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60" marR="91560" marT="1271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$20,656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60" marR="91560" marT="1271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1.72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60" marR="91560" marT="1271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772836"/>
                  </a:ext>
                </a:extLst>
              </a:tr>
              <a:tr h="279260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60" marR="91560" marT="12717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Nursing Care Facilities (Skilled Nursing Facilities)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60" marR="91560" marT="1271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790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60" marR="91560" marT="1271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$33,591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60" marR="91560" marT="1271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0.90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560" marR="91560" marT="1271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18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5598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CDDD6A7C-0C7C-2747-892A-B9EEFD58AC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962531"/>
              </p:ext>
            </p:extLst>
          </p:nvPr>
        </p:nvGraphicFramePr>
        <p:xfrm>
          <a:off x="838199" y="1619784"/>
          <a:ext cx="10515602" cy="4275644"/>
        </p:xfrm>
        <a:graphic>
          <a:graphicData uri="http://schemas.openxmlformats.org/drawingml/2006/table">
            <a:tbl>
              <a:tblPr firstRow="1" firstCol="1" bandRow="1"/>
              <a:tblGrid>
                <a:gridCol w="467067">
                  <a:extLst>
                    <a:ext uri="{9D8B030D-6E8A-4147-A177-3AD203B41FA5}">
                      <a16:colId xmlns:a16="http://schemas.microsoft.com/office/drawing/2014/main" val="499215938"/>
                    </a:ext>
                  </a:extLst>
                </a:gridCol>
                <a:gridCol w="6074064">
                  <a:extLst>
                    <a:ext uri="{9D8B030D-6E8A-4147-A177-3AD203B41FA5}">
                      <a16:colId xmlns:a16="http://schemas.microsoft.com/office/drawing/2014/main" val="58698859"/>
                    </a:ext>
                  </a:extLst>
                </a:gridCol>
                <a:gridCol w="1269011">
                  <a:extLst>
                    <a:ext uri="{9D8B030D-6E8A-4147-A177-3AD203B41FA5}">
                      <a16:colId xmlns:a16="http://schemas.microsoft.com/office/drawing/2014/main" val="666938953"/>
                    </a:ext>
                  </a:extLst>
                </a:gridCol>
                <a:gridCol w="1425434">
                  <a:extLst>
                    <a:ext uri="{9D8B030D-6E8A-4147-A177-3AD203B41FA5}">
                      <a16:colId xmlns:a16="http://schemas.microsoft.com/office/drawing/2014/main" val="2384766020"/>
                    </a:ext>
                  </a:extLst>
                </a:gridCol>
                <a:gridCol w="1280026">
                  <a:extLst>
                    <a:ext uri="{9D8B030D-6E8A-4147-A177-3AD203B41FA5}">
                      <a16:colId xmlns:a16="http://schemas.microsoft.com/office/drawing/2014/main" val="412584315"/>
                    </a:ext>
                  </a:extLst>
                </a:gridCol>
              </a:tblGrid>
              <a:tr h="504961">
                <a:tc gridSpan="5"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Construction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8626" marR="158626" marT="79313" marB="79313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641232"/>
                  </a:ext>
                </a:extLst>
              </a:tr>
              <a:tr h="362858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970" marR="118970" marT="16524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Residential Building Construction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970" marR="118970" marT="16524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599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970" marR="118970" marT="1652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$39,946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970" marR="118970" marT="1652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1.31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970" marR="118970" marT="1652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491769"/>
                  </a:ext>
                </a:extLst>
              </a:tr>
              <a:tr h="362858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970" marR="118970" marT="16524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Plumbing, Heating, and Air-Conditioning Contractors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970" marR="118970" marT="16524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594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970" marR="118970" marT="1652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$42,164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970" marR="118970" marT="1652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0.94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970" marR="118970" marT="1652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987457"/>
                  </a:ext>
                </a:extLst>
              </a:tr>
              <a:tr h="362858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970" marR="118970" marT="16524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Electrical Contractors and Other Wiring Installation Contractors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970" marR="118970" marT="16524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509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970" marR="118970" marT="1652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$40,067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970" marR="118970" marT="1652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970" marR="118970" marT="1652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428597"/>
                  </a:ext>
                </a:extLst>
              </a:tr>
              <a:tr h="362858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970" marR="118970" marT="16524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Site Preparation Contractors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970" marR="118970" marT="16524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397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970" marR="118970" marT="1652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$44,163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970" marR="118970" marT="1652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2.02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970" marR="118970" marT="1652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764350"/>
                  </a:ext>
                </a:extLst>
              </a:tr>
              <a:tr h="362858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970" marR="118970" marT="16524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Commercial and Institutional Building Construction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970" marR="118970" marT="16524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358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970" marR="118970" marT="1652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$45,596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970" marR="118970" marT="1652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970" marR="118970" marT="1652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438391"/>
                  </a:ext>
                </a:extLst>
              </a:tr>
              <a:tr h="362858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970" marR="118970" marT="16524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Heavy and Civil Engineering Construction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970" marR="118970" marT="16524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256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970" marR="118970" marT="1652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$55,987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970" marR="118970" marT="1652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3.81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970" marR="118970" marT="1652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259239"/>
                  </a:ext>
                </a:extLst>
              </a:tr>
              <a:tr h="504961">
                <a:tc gridSpan="5"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Agriculture, Forestry, Fishing and Hunting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8626" marR="158626" marT="79313" marB="79313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144935"/>
                  </a:ext>
                </a:extLst>
              </a:tr>
              <a:tr h="362858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970" marR="118970" marT="16524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Support Activities for Crop Production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970" marR="118970" marT="16524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1,809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970" marR="118970" marT="1652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$23,175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970" marR="118970" marT="1652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6.68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970" marR="118970" marT="1652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671165"/>
                  </a:ext>
                </a:extLst>
              </a:tr>
              <a:tr h="362858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970" marR="118970" marT="16524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Crop Production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970" marR="118970" marT="16524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1,670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970" marR="118970" marT="1652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$28,340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970" marR="118970" marT="1652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5.57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970" marR="118970" marT="1652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252107"/>
                  </a:ext>
                </a:extLst>
              </a:tr>
              <a:tr h="362858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970" marR="118970" marT="16524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Animal Production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970" marR="118970" marT="16524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476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970" marR="118970" marT="1652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$31,174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970" marR="118970" marT="1652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3.27</a:t>
                      </a:r>
                      <a:endParaRPr lang="en-US" sz="3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970" marR="118970" marT="16524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509977"/>
                  </a:ext>
                </a:extLst>
              </a:tr>
            </a:tbl>
          </a:graphicData>
        </a:graphic>
      </p:graphicFrame>
      <p:sp>
        <p:nvSpPr>
          <p:cNvPr id="23" name="Title 1">
            <a:extLst>
              <a:ext uri="{FF2B5EF4-FFF2-40B4-BE49-F238E27FC236}">
                <a16:creationId xmlns:a16="http://schemas.microsoft.com/office/drawing/2014/main" id="{9F067F9F-3901-7D4B-B080-E0A60FE36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Does the Labor Market Tell Us?</a:t>
            </a:r>
          </a:p>
        </p:txBody>
      </p:sp>
    </p:spTree>
    <p:extLst>
      <p:ext uri="{BB962C8B-B14F-4D97-AF65-F5344CB8AC3E}">
        <p14:creationId xmlns:p14="http://schemas.microsoft.com/office/powerpoint/2010/main" val="3104846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36B7CBF-D8BA-FD4A-8EDF-716C8F6791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676857"/>
              </p:ext>
            </p:extLst>
          </p:nvPr>
        </p:nvGraphicFramePr>
        <p:xfrm>
          <a:off x="1445275" y="1569887"/>
          <a:ext cx="9301445" cy="4440753"/>
        </p:xfrm>
        <a:graphic>
          <a:graphicData uri="http://schemas.openxmlformats.org/drawingml/2006/table">
            <a:tbl>
              <a:tblPr firstRow="1" firstCol="1" bandRow="1"/>
              <a:tblGrid>
                <a:gridCol w="414713">
                  <a:extLst>
                    <a:ext uri="{9D8B030D-6E8A-4147-A177-3AD203B41FA5}">
                      <a16:colId xmlns:a16="http://schemas.microsoft.com/office/drawing/2014/main" val="3641654726"/>
                    </a:ext>
                  </a:extLst>
                </a:gridCol>
                <a:gridCol w="5398105">
                  <a:extLst>
                    <a:ext uri="{9D8B030D-6E8A-4147-A177-3AD203B41FA5}">
                      <a16:colId xmlns:a16="http://schemas.microsoft.com/office/drawing/2014/main" val="575375822"/>
                    </a:ext>
                  </a:extLst>
                </a:gridCol>
                <a:gridCol w="1086425">
                  <a:extLst>
                    <a:ext uri="{9D8B030D-6E8A-4147-A177-3AD203B41FA5}">
                      <a16:colId xmlns:a16="http://schemas.microsoft.com/office/drawing/2014/main" val="3166531948"/>
                    </a:ext>
                  </a:extLst>
                </a:gridCol>
                <a:gridCol w="1265655">
                  <a:extLst>
                    <a:ext uri="{9D8B030D-6E8A-4147-A177-3AD203B41FA5}">
                      <a16:colId xmlns:a16="http://schemas.microsoft.com/office/drawing/2014/main" val="64401306"/>
                    </a:ext>
                  </a:extLst>
                </a:gridCol>
                <a:gridCol w="1136547">
                  <a:extLst>
                    <a:ext uri="{9D8B030D-6E8A-4147-A177-3AD203B41FA5}">
                      <a16:colId xmlns:a16="http://schemas.microsoft.com/office/drawing/2014/main" val="677982394"/>
                    </a:ext>
                  </a:extLst>
                </a:gridCol>
              </a:tblGrid>
              <a:tr h="448359">
                <a:tc gridSpan="5"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Professional, Scientific and Technical Services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846" marR="140846" marT="70423" marB="70423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731003"/>
                  </a:ext>
                </a:extLst>
              </a:tr>
              <a:tr h="322185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34" marR="105634" marT="1467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Computer Systems Design and Related Services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34" marR="105634" marT="14671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767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34" marR="105634" marT="1467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$59,899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34" marR="105634" marT="1467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0.64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34" marR="105634" marT="1467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690596"/>
                  </a:ext>
                </a:extLst>
              </a:tr>
              <a:tr h="322185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34" marR="105634" marT="1467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Engineering Services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34" marR="105634" marT="14671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745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34" marR="105634" marT="1467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$71,983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34" marR="105634" marT="1467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1.36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34" marR="105634" marT="1467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467100"/>
                  </a:ext>
                </a:extLst>
              </a:tr>
              <a:tr h="322185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34" marR="105634" marT="1467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Testing Laboratories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34" marR="105634" marT="14671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381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34" marR="105634" marT="1467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$61,511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34" marR="105634" marT="1467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3.97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34" marR="105634" marT="1467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553721"/>
                  </a:ext>
                </a:extLst>
              </a:tr>
              <a:tr h="322185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34" marR="105634" marT="1467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Accounting, Tax Preparation, Bookkeeping, and Payroll Services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34" marR="105634" marT="14671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287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34" marR="105634" marT="1467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$36,729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34" marR="105634" marT="1467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0.51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34" marR="105634" marT="1467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980286"/>
                  </a:ext>
                </a:extLst>
              </a:tr>
              <a:tr h="322185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34" marR="105634" marT="1467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Offices of Lawyers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34" marR="105634" marT="14671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268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34" marR="105634" marT="1467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$53,199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34" marR="105634" marT="1467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0.46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34" marR="105634" marT="1467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917945"/>
                  </a:ext>
                </a:extLst>
              </a:tr>
              <a:tr h="322185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34" marR="105634" marT="1467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Research-Development-Physical, Engineering, and Life Sciences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34" marR="105634" marT="14671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248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34" marR="105634" marT="1467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$91,019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34" marR="105634" marT="1467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0.70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34" marR="105634" marT="1467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515477"/>
                  </a:ext>
                </a:extLst>
              </a:tr>
              <a:tr h="448359">
                <a:tc gridSpan="5"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Manufacturing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0846" marR="140846" marT="70423" marB="70423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066967"/>
                  </a:ext>
                </a:extLst>
              </a:tr>
              <a:tr h="322185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34" marR="105634" marT="1467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Fruit and Vegetable Canning, Pickling, and Drying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34" marR="105634" marT="14671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480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34" marR="105634" marT="1467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$31,226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34" marR="105634" marT="1467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10.65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34" marR="105634" marT="1467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459412"/>
                  </a:ext>
                </a:extLst>
              </a:tr>
              <a:tr h="322185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34" marR="105634" marT="1467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Aerospace Product and Parts 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34" marR="105634" marT="14671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292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34" marR="105634" marT="1467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$110,652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34" marR="105634" marT="1467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1.02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34" marR="105634" marT="1467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256624"/>
                  </a:ext>
                </a:extLst>
              </a:tr>
              <a:tr h="322185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34" marR="105634" marT="1467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Navigational…, Electromedical, and Control Instruments 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34" marR="105634" marT="14671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290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34" marR="105634" marT="1467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$63,296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34" marR="105634" marT="1467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1.27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34" marR="105634" marT="1467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57670"/>
                  </a:ext>
                </a:extLst>
              </a:tr>
              <a:tr h="322185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34" marR="105634" marT="1467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Other Wood Products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34" marR="105634" marT="14671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191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34" marR="105634" marT="1467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$29,092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34" marR="105634" marT="1467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5.06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34" marR="105634" marT="1467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527452"/>
                  </a:ext>
                </a:extLst>
              </a:tr>
              <a:tr h="322185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34" marR="105634" marT="1467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Seasoning and Dressing 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34" marR="105634" marT="14671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189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34" marR="105634" marT="1467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$39,570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34" marR="105634" marT="1467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8.02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34" marR="105634" marT="1467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13471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98AA3E5F-7F54-584A-9B35-D5AF51ECA32E}"/>
              </a:ext>
            </a:extLst>
          </p:cNvPr>
          <p:cNvSpPr txBox="1">
            <a:spLocks/>
          </p:cNvSpPr>
          <p:nvPr/>
        </p:nvSpPr>
        <p:spPr>
          <a:xfrm>
            <a:off x="828675" y="182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54595F"/>
                </a:solidFill>
                <a:latin typeface="Avenir Next" panose="020B0503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Does the Labor Market Tell Us?</a:t>
            </a:r>
          </a:p>
        </p:txBody>
      </p:sp>
    </p:spTree>
    <p:extLst>
      <p:ext uri="{BB962C8B-B14F-4D97-AF65-F5344CB8AC3E}">
        <p14:creationId xmlns:p14="http://schemas.microsoft.com/office/powerpoint/2010/main" val="739432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D3D37-90B3-8949-9095-FDBFC318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Labor Market Tell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78BA8-1FB0-D044-BFDD-967F98B8A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2616"/>
            <a:ext cx="10515600" cy="4692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The occupation families with the largest projected growth include:</a:t>
            </a:r>
            <a:br>
              <a:rPr lang="en-US" sz="4000" dirty="0"/>
            </a:br>
            <a:endParaRPr lang="en-US" sz="1000" dirty="0"/>
          </a:p>
          <a:p>
            <a:pPr lvl="1"/>
            <a:r>
              <a:rPr lang="en-US" sz="2800" dirty="0"/>
              <a:t>Personal Care and Service Occupations (1,423 new jobs)</a:t>
            </a:r>
          </a:p>
          <a:p>
            <a:pPr lvl="1"/>
            <a:r>
              <a:rPr lang="en-US" sz="2800" dirty="0"/>
              <a:t>Health Care Practitioners and Technical (913)</a:t>
            </a:r>
          </a:p>
          <a:p>
            <a:pPr lvl="1"/>
            <a:r>
              <a:rPr lang="en-US" sz="2800" dirty="0"/>
              <a:t>Health Care Support (777)</a:t>
            </a:r>
          </a:p>
          <a:p>
            <a:pPr lvl="1"/>
            <a:r>
              <a:rPr lang="en-US" sz="2800" dirty="0"/>
              <a:t>Transportation and Material Moving (559)</a:t>
            </a:r>
          </a:p>
          <a:p>
            <a:pPr lvl="1"/>
            <a:r>
              <a:rPr lang="en-US" sz="2800" dirty="0"/>
              <a:t>Office and Administrative Support (501)</a:t>
            </a:r>
          </a:p>
          <a:p>
            <a:pPr lvl="1"/>
            <a:r>
              <a:rPr lang="en-US" sz="2800" dirty="0"/>
              <a:t>Management </a:t>
            </a:r>
            <a:r>
              <a:rPr lang="en-US" dirty="0"/>
              <a:t>(330)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834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3B14B5C-9688-7345-8B4B-5F5B09DEB8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273092"/>
              </p:ext>
            </p:extLst>
          </p:nvPr>
        </p:nvGraphicFramePr>
        <p:xfrm>
          <a:off x="1291806" y="1553558"/>
          <a:ext cx="9608384" cy="4440752"/>
        </p:xfrm>
        <a:graphic>
          <a:graphicData uri="http://schemas.openxmlformats.org/drawingml/2006/table">
            <a:tbl>
              <a:tblPr firstRow="1" firstCol="1" bandRow="1"/>
              <a:tblGrid>
                <a:gridCol w="4072182">
                  <a:extLst>
                    <a:ext uri="{9D8B030D-6E8A-4147-A177-3AD203B41FA5}">
                      <a16:colId xmlns:a16="http://schemas.microsoft.com/office/drawing/2014/main" val="4016421868"/>
                    </a:ext>
                  </a:extLst>
                </a:gridCol>
                <a:gridCol w="810765">
                  <a:extLst>
                    <a:ext uri="{9D8B030D-6E8A-4147-A177-3AD203B41FA5}">
                      <a16:colId xmlns:a16="http://schemas.microsoft.com/office/drawing/2014/main" val="1040157843"/>
                    </a:ext>
                  </a:extLst>
                </a:gridCol>
                <a:gridCol w="810765">
                  <a:extLst>
                    <a:ext uri="{9D8B030D-6E8A-4147-A177-3AD203B41FA5}">
                      <a16:colId xmlns:a16="http://schemas.microsoft.com/office/drawing/2014/main" val="2733682065"/>
                    </a:ext>
                  </a:extLst>
                </a:gridCol>
                <a:gridCol w="726210">
                  <a:extLst>
                    <a:ext uri="{9D8B030D-6E8A-4147-A177-3AD203B41FA5}">
                      <a16:colId xmlns:a16="http://schemas.microsoft.com/office/drawing/2014/main" val="1780945187"/>
                    </a:ext>
                  </a:extLst>
                </a:gridCol>
                <a:gridCol w="958133">
                  <a:extLst>
                    <a:ext uri="{9D8B030D-6E8A-4147-A177-3AD203B41FA5}">
                      <a16:colId xmlns:a16="http://schemas.microsoft.com/office/drawing/2014/main" val="3603209139"/>
                    </a:ext>
                  </a:extLst>
                </a:gridCol>
                <a:gridCol w="1122412">
                  <a:extLst>
                    <a:ext uri="{9D8B030D-6E8A-4147-A177-3AD203B41FA5}">
                      <a16:colId xmlns:a16="http://schemas.microsoft.com/office/drawing/2014/main" val="680585594"/>
                    </a:ext>
                  </a:extLst>
                </a:gridCol>
                <a:gridCol w="1107917">
                  <a:extLst>
                    <a:ext uri="{9D8B030D-6E8A-4147-A177-3AD203B41FA5}">
                      <a16:colId xmlns:a16="http://schemas.microsoft.com/office/drawing/2014/main" val="1499976881"/>
                    </a:ext>
                  </a:extLst>
                </a:gridCol>
              </a:tblGrid>
              <a:tr h="566472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High Quality Career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2016 Jobs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2026 Jobs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New Jobs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 Change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Annual Openings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Average Earnings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441836"/>
                  </a:ext>
                </a:extLst>
              </a:tr>
              <a:tr h="442973">
                <a:tc gridSpan="7"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Health Care Practitioners and Technical Occupations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9154" marR="139154" marT="69577" marB="69577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201141"/>
                  </a:ext>
                </a:extLst>
              </a:tr>
              <a:tr h="318315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Registered Nurses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1,489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1,859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370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25%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$66,411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554562"/>
                  </a:ext>
                </a:extLst>
              </a:tr>
              <a:tr h="318315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Physical Therapists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147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244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66%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$99,311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543781"/>
                  </a:ext>
                </a:extLst>
              </a:tr>
              <a:tr h="318315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Speech-Language Pathologists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184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74%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$81,080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515799"/>
                  </a:ext>
                </a:extLst>
              </a:tr>
              <a:tr h="566472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Licensed Practical and Licensed Vocational Nurses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214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284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33%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$46,752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305630"/>
                  </a:ext>
                </a:extLst>
              </a:tr>
              <a:tr h="318315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Nurse Practitioners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157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52%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$121,893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316980"/>
                  </a:ext>
                </a:extLst>
              </a:tr>
              <a:tr h="318315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Occupational Therapists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71%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$99,316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968465"/>
                  </a:ext>
                </a:extLst>
              </a:tr>
              <a:tr h="318315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Radiologic Technologists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163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191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17%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$56,231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761730"/>
                  </a:ext>
                </a:extLst>
              </a:tr>
              <a:tr h="318315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Respiratory Therapists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44%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$49,150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434281"/>
                  </a:ext>
                </a:extLst>
              </a:tr>
              <a:tr h="318315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Surgical Technologists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23%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$55,253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68600"/>
                  </a:ext>
                </a:extLst>
              </a:tr>
              <a:tr h="318315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Physician Assistants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44%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$126,677</a:t>
                      </a:r>
                      <a:endParaRPr lang="en-US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4365" marR="104365" marT="1449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393103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613A74BD-62F2-AA45-83D6-A1468BBC2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Labor Market Tell Us?</a:t>
            </a:r>
          </a:p>
        </p:txBody>
      </p:sp>
    </p:spTree>
    <p:extLst>
      <p:ext uri="{BB962C8B-B14F-4D97-AF65-F5344CB8AC3E}">
        <p14:creationId xmlns:p14="http://schemas.microsoft.com/office/powerpoint/2010/main" val="1437740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A35974C-ACF5-9242-9FF2-DF5A77CD26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358747"/>
              </p:ext>
            </p:extLst>
          </p:nvPr>
        </p:nvGraphicFramePr>
        <p:xfrm>
          <a:off x="838199" y="1653622"/>
          <a:ext cx="10515604" cy="4371250"/>
        </p:xfrm>
        <a:graphic>
          <a:graphicData uri="http://schemas.openxmlformats.org/drawingml/2006/table">
            <a:tbl>
              <a:tblPr firstRow="1" firstCol="1" bandRow="1"/>
              <a:tblGrid>
                <a:gridCol w="4508793">
                  <a:extLst>
                    <a:ext uri="{9D8B030D-6E8A-4147-A177-3AD203B41FA5}">
                      <a16:colId xmlns:a16="http://schemas.microsoft.com/office/drawing/2014/main" val="2653769733"/>
                    </a:ext>
                  </a:extLst>
                </a:gridCol>
                <a:gridCol w="880844">
                  <a:extLst>
                    <a:ext uri="{9D8B030D-6E8A-4147-A177-3AD203B41FA5}">
                      <a16:colId xmlns:a16="http://schemas.microsoft.com/office/drawing/2014/main" val="2927769317"/>
                    </a:ext>
                  </a:extLst>
                </a:gridCol>
                <a:gridCol w="880846">
                  <a:extLst>
                    <a:ext uri="{9D8B030D-6E8A-4147-A177-3AD203B41FA5}">
                      <a16:colId xmlns:a16="http://schemas.microsoft.com/office/drawing/2014/main" val="3650174930"/>
                    </a:ext>
                  </a:extLst>
                </a:gridCol>
                <a:gridCol w="880846">
                  <a:extLst>
                    <a:ext uri="{9D8B030D-6E8A-4147-A177-3AD203B41FA5}">
                      <a16:colId xmlns:a16="http://schemas.microsoft.com/office/drawing/2014/main" val="3398497765"/>
                    </a:ext>
                  </a:extLst>
                </a:gridCol>
                <a:gridCol w="1143880">
                  <a:extLst>
                    <a:ext uri="{9D8B030D-6E8A-4147-A177-3AD203B41FA5}">
                      <a16:colId xmlns:a16="http://schemas.microsoft.com/office/drawing/2014/main" val="3488930584"/>
                    </a:ext>
                  </a:extLst>
                </a:gridCol>
                <a:gridCol w="880844">
                  <a:extLst>
                    <a:ext uri="{9D8B030D-6E8A-4147-A177-3AD203B41FA5}">
                      <a16:colId xmlns:a16="http://schemas.microsoft.com/office/drawing/2014/main" val="3807882383"/>
                    </a:ext>
                  </a:extLst>
                </a:gridCol>
                <a:gridCol w="1339551">
                  <a:extLst>
                    <a:ext uri="{9D8B030D-6E8A-4147-A177-3AD203B41FA5}">
                      <a16:colId xmlns:a16="http://schemas.microsoft.com/office/drawing/2014/main" val="3292757815"/>
                    </a:ext>
                  </a:extLst>
                </a:gridCol>
              </a:tblGrid>
              <a:tr h="588171">
                <a:tc gridSpan="7"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Office and Administrative Support</a:t>
                      </a:r>
                      <a:endParaRPr lang="en-US" sz="3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4766" marR="184766" marT="92383" marB="92383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832833"/>
                  </a:ext>
                </a:extLst>
              </a:tr>
              <a:tr h="752150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Supervisors-Office and Administrative Support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574" marR="138574" marT="1924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848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574" marR="138574" marT="1924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948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574" marR="138574" marT="1924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574" marR="138574" marT="1924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12%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574" marR="138574" marT="1924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574" marR="138574" marT="1924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$44,586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574" marR="138574" marT="1924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252416"/>
                  </a:ext>
                </a:extLst>
              </a:tr>
              <a:tr h="422652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Human Resources Assistants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574" marR="138574" marT="1924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574" marR="138574" marT="1924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574" marR="138574" marT="1924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(8)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574" marR="138574" marT="1924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(10%)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574" marR="138574" marT="1924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574" marR="138574" marT="1924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$36,786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574" marR="138574" marT="1924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248509"/>
                  </a:ext>
                </a:extLst>
              </a:tr>
              <a:tr h="588171">
                <a:tc gridSpan="7"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Management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4766" marR="184766" marT="92383" marB="92383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803996"/>
                  </a:ext>
                </a:extLst>
              </a:tr>
              <a:tr h="422652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Medical and Health Services Managers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574" marR="138574" marT="1924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129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574" marR="138574" marT="1924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175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574" marR="138574" marT="1924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574" marR="138574" marT="1924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36%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574" marR="138574" marT="1924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574" marR="138574" marT="1924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$94,219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574" marR="138574" marT="1924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230134"/>
                  </a:ext>
                </a:extLst>
              </a:tr>
              <a:tr h="422652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Financial Managers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574" marR="138574" marT="1924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139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574" marR="138574" marT="1924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574" marR="138574" marT="1924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574" marR="138574" marT="1924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22%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574" marR="138574" marT="1924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574" marR="138574" marT="1924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$87,667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574" marR="138574" marT="1924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038769"/>
                  </a:ext>
                </a:extLst>
              </a:tr>
              <a:tr h="752150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Computer and Information Systems Managers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574" marR="138574" marT="1924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574" marR="138574" marT="1924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574" marR="138574" marT="1924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574" marR="138574" marT="1924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26%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574" marR="138574" marT="1924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574" marR="138574" marT="1924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$94,804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574" marR="138574" marT="1924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014281"/>
                  </a:ext>
                </a:extLst>
              </a:tr>
              <a:tr h="422652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 Administrators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574" marR="138574" marT="1924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184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574" marR="138574" marT="1924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574" marR="138574" marT="1924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574" marR="138574" marT="1924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9%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574" marR="138574" marT="1924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574" marR="138574" marT="1924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$90,174</a:t>
                      </a:r>
                      <a:endParaRPr lang="en-U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8574" marR="138574" marT="1924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171275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287D0030-1CC9-804E-B3D2-8EDA64C6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Labor Market Tell Us?</a:t>
            </a:r>
          </a:p>
        </p:txBody>
      </p:sp>
    </p:spTree>
    <p:extLst>
      <p:ext uri="{BB962C8B-B14F-4D97-AF65-F5344CB8AC3E}">
        <p14:creationId xmlns:p14="http://schemas.microsoft.com/office/powerpoint/2010/main" val="1280576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A89FE8A8-6A50-4C4D-BF7E-2E7F85D7BC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713799"/>
              </p:ext>
            </p:extLst>
          </p:nvPr>
        </p:nvGraphicFramePr>
        <p:xfrm>
          <a:off x="1845520" y="1569887"/>
          <a:ext cx="8500956" cy="4440752"/>
        </p:xfrm>
        <a:graphic>
          <a:graphicData uri="http://schemas.openxmlformats.org/drawingml/2006/table">
            <a:tbl>
              <a:tblPr firstRow="1" firstCol="1" bandRow="1"/>
              <a:tblGrid>
                <a:gridCol w="3883920">
                  <a:extLst>
                    <a:ext uri="{9D8B030D-6E8A-4147-A177-3AD203B41FA5}">
                      <a16:colId xmlns:a16="http://schemas.microsoft.com/office/drawing/2014/main" val="2546604885"/>
                    </a:ext>
                  </a:extLst>
                </a:gridCol>
                <a:gridCol w="674830">
                  <a:extLst>
                    <a:ext uri="{9D8B030D-6E8A-4147-A177-3AD203B41FA5}">
                      <a16:colId xmlns:a16="http://schemas.microsoft.com/office/drawing/2014/main" val="3694974769"/>
                    </a:ext>
                  </a:extLst>
                </a:gridCol>
                <a:gridCol w="644737">
                  <a:extLst>
                    <a:ext uri="{9D8B030D-6E8A-4147-A177-3AD203B41FA5}">
                      <a16:colId xmlns:a16="http://schemas.microsoft.com/office/drawing/2014/main" val="1725043422"/>
                    </a:ext>
                  </a:extLst>
                </a:gridCol>
                <a:gridCol w="659328">
                  <a:extLst>
                    <a:ext uri="{9D8B030D-6E8A-4147-A177-3AD203B41FA5}">
                      <a16:colId xmlns:a16="http://schemas.microsoft.com/office/drawing/2014/main" val="332801876"/>
                    </a:ext>
                  </a:extLst>
                </a:gridCol>
                <a:gridCol w="814356">
                  <a:extLst>
                    <a:ext uri="{9D8B030D-6E8A-4147-A177-3AD203B41FA5}">
                      <a16:colId xmlns:a16="http://schemas.microsoft.com/office/drawing/2014/main" val="2456083739"/>
                    </a:ext>
                  </a:extLst>
                </a:gridCol>
                <a:gridCol w="861696">
                  <a:extLst>
                    <a:ext uri="{9D8B030D-6E8A-4147-A177-3AD203B41FA5}">
                      <a16:colId xmlns:a16="http://schemas.microsoft.com/office/drawing/2014/main" val="1698815155"/>
                    </a:ext>
                  </a:extLst>
                </a:gridCol>
                <a:gridCol w="962089">
                  <a:extLst>
                    <a:ext uri="{9D8B030D-6E8A-4147-A177-3AD203B41FA5}">
                      <a16:colId xmlns:a16="http://schemas.microsoft.com/office/drawing/2014/main" val="3276801696"/>
                    </a:ext>
                  </a:extLst>
                </a:gridCol>
              </a:tblGrid>
              <a:tr h="418030">
                <a:tc gridSpan="7"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Business and Financial Operations</a:t>
                      </a:r>
                      <a:endParaRPr lang="en-US" sz="2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1318" marR="131318" marT="65659" marB="65659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440861"/>
                  </a:ext>
                </a:extLst>
              </a:tr>
              <a:tr h="300391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Human Resources Specialists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193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254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32%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$45,586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121676"/>
                  </a:ext>
                </a:extLst>
              </a:tr>
              <a:tr h="300391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Market Research Analysts and Specialists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174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51%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$50,268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049886"/>
                  </a:ext>
                </a:extLst>
              </a:tr>
              <a:tr h="300391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Management Analysts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147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183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24%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$67,501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27739"/>
                  </a:ext>
                </a:extLst>
              </a:tr>
              <a:tr h="300391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Logisticians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69%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$69,916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14183"/>
                  </a:ext>
                </a:extLst>
              </a:tr>
              <a:tr h="300391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Compliance Officers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168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187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11%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$81,309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874971"/>
                  </a:ext>
                </a:extLst>
              </a:tr>
              <a:tr h="300391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Accountants and Auditors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446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454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$52,407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355968"/>
                  </a:ext>
                </a:extLst>
              </a:tr>
              <a:tr h="418030">
                <a:tc gridSpan="7"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Computer Occupations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1318" marR="131318" marT="65659" marB="65659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987972"/>
                  </a:ext>
                </a:extLst>
              </a:tr>
              <a:tr h="300391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Software Developers, Applications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185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48%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$60,275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320006"/>
                  </a:ext>
                </a:extLst>
              </a:tr>
              <a:tr h="300391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Software Developers, Systems Software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407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452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11%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$89,846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515868"/>
                  </a:ext>
                </a:extLst>
              </a:tr>
              <a:tr h="300391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Computer Systems Analysts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149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184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23%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$67,739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330208"/>
                  </a:ext>
                </a:extLst>
              </a:tr>
              <a:tr h="300391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Network and Computer Systems Administrators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9%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$65,293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589350"/>
                  </a:ext>
                </a:extLst>
              </a:tr>
              <a:tr h="300391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Computer Network Support Specialists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141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8%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$50,981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706465"/>
                  </a:ext>
                </a:extLst>
              </a:tr>
              <a:tr h="300391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Operations Research Analysts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8%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$95,234</a:t>
                      </a:r>
                      <a:endParaRPr lang="en-US" sz="2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8489" marR="98489" marT="1367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956615"/>
                  </a:ext>
                </a:extLst>
              </a:tr>
            </a:tbl>
          </a:graphicData>
        </a:graphic>
      </p:graphicFrame>
      <p:sp>
        <p:nvSpPr>
          <p:cNvPr id="21" name="Title 1">
            <a:extLst>
              <a:ext uri="{FF2B5EF4-FFF2-40B4-BE49-F238E27FC236}">
                <a16:creationId xmlns:a16="http://schemas.microsoft.com/office/drawing/2014/main" id="{4A96870A-AD05-0F45-A3C7-71214E164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Labor Market Tell Us?</a:t>
            </a:r>
          </a:p>
        </p:txBody>
      </p:sp>
    </p:spTree>
    <p:extLst>
      <p:ext uri="{BB962C8B-B14F-4D97-AF65-F5344CB8AC3E}">
        <p14:creationId xmlns:p14="http://schemas.microsoft.com/office/powerpoint/2010/main" val="1726772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F2A0B-81E8-1A43-A32C-071D67D9B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Principals for Conversation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B109A-F918-424A-91C5-89CC38217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help us have the most collaborative conversation possible, what values</a:t>
            </a:r>
            <a:r>
              <a:rPr lang="en-US"/>
              <a:t>/principals </a:t>
            </a:r>
            <a:r>
              <a:rPr lang="en-US" dirty="0"/>
              <a:t>should help us guide the discussion?</a:t>
            </a:r>
          </a:p>
        </p:txBody>
      </p:sp>
    </p:spTree>
    <p:extLst>
      <p:ext uri="{BB962C8B-B14F-4D97-AF65-F5344CB8AC3E}">
        <p14:creationId xmlns:p14="http://schemas.microsoft.com/office/powerpoint/2010/main" val="34219011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4A96870A-AD05-0F45-A3C7-71214E164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Labor Market Tell Us?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2948C50-2E83-1D46-8C91-F345D79CA5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775651"/>
              </p:ext>
            </p:extLst>
          </p:nvPr>
        </p:nvGraphicFramePr>
        <p:xfrm>
          <a:off x="838199" y="1873572"/>
          <a:ext cx="10515601" cy="3931354"/>
        </p:xfrm>
        <a:graphic>
          <a:graphicData uri="http://schemas.openxmlformats.org/drawingml/2006/table">
            <a:tbl>
              <a:tblPr firstRow="1" firstCol="1" bandRow="1"/>
              <a:tblGrid>
                <a:gridCol w="4810701">
                  <a:extLst>
                    <a:ext uri="{9D8B030D-6E8A-4147-A177-3AD203B41FA5}">
                      <a16:colId xmlns:a16="http://schemas.microsoft.com/office/drawing/2014/main" val="2394986431"/>
                    </a:ext>
                  </a:extLst>
                </a:gridCol>
                <a:gridCol w="819031">
                  <a:extLst>
                    <a:ext uri="{9D8B030D-6E8A-4147-A177-3AD203B41FA5}">
                      <a16:colId xmlns:a16="http://schemas.microsoft.com/office/drawing/2014/main" val="1654722295"/>
                    </a:ext>
                  </a:extLst>
                </a:gridCol>
                <a:gridCol w="782507">
                  <a:extLst>
                    <a:ext uri="{9D8B030D-6E8A-4147-A177-3AD203B41FA5}">
                      <a16:colId xmlns:a16="http://schemas.microsoft.com/office/drawing/2014/main" val="69062036"/>
                    </a:ext>
                  </a:extLst>
                </a:gridCol>
                <a:gridCol w="800216">
                  <a:extLst>
                    <a:ext uri="{9D8B030D-6E8A-4147-A177-3AD203B41FA5}">
                      <a16:colId xmlns:a16="http://schemas.microsoft.com/office/drawing/2014/main" val="2708246083"/>
                    </a:ext>
                  </a:extLst>
                </a:gridCol>
                <a:gridCol w="988372">
                  <a:extLst>
                    <a:ext uri="{9D8B030D-6E8A-4147-A177-3AD203B41FA5}">
                      <a16:colId xmlns:a16="http://schemas.microsoft.com/office/drawing/2014/main" val="2090553037"/>
                    </a:ext>
                  </a:extLst>
                </a:gridCol>
                <a:gridCol w="1045828">
                  <a:extLst>
                    <a:ext uri="{9D8B030D-6E8A-4147-A177-3AD203B41FA5}">
                      <a16:colId xmlns:a16="http://schemas.microsoft.com/office/drawing/2014/main" val="1753769428"/>
                    </a:ext>
                  </a:extLst>
                </a:gridCol>
                <a:gridCol w="1268946">
                  <a:extLst>
                    <a:ext uri="{9D8B030D-6E8A-4147-A177-3AD203B41FA5}">
                      <a16:colId xmlns:a16="http://schemas.microsoft.com/office/drawing/2014/main" val="4075156100"/>
                    </a:ext>
                  </a:extLst>
                </a:gridCol>
              </a:tblGrid>
              <a:tr h="507357">
                <a:tc gridSpan="7"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Construction</a:t>
                      </a:r>
                      <a:endParaRPr lang="en-US" sz="3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9379" marR="159379" marT="79689" marB="79689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419631"/>
                  </a:ext>
                </a:extLst>
              </a:tr>
              <a:tr h="364580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Operating Engineers, Equipment Operators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34" marR="119534" marT="1660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231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34" marR="119534" marT="1660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295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34" marR="119534" marT="1660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34" marR="119534" marT="1660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28%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34" marR="119534" marT="1660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34" marR="119534" marT="1660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$38,923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34" marR="119534" marT="1660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681663"/>
                  </a:ext>
                </a:extLst>
              </a:tr>
              <a:tr h="364580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Supervisors-Construction Trades and Extraction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34" marR="119534" marT="1660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297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34" marR="119534" marT="1660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324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34" marR="119534" marT="1660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34" marR="119534" marT="1660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9%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34" marR="119534" marT="1660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34" marR="119534" marT="1660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$52,661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34" marR="119534" marT="1660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588772"/>
                  </a:ext>
                </a:extLst>
              </a:tr>
              <a:tr h="364580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Carpenters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34" marR="119534" marT="1660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254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34" marR="119534" marT="1660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276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34" marR="119534" marT="1660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34" marR="119534" marT="1660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9%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34" marR="119534" marT="1660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34" marR="119534" marT="1660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$37,792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34" marR="119534" marT="1660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266216"/>
                  </a:ext>
                </a:extLst>
              </a:tr>
              <a:tr h="364580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Plumbers, Pipefitters, and Steamfitters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34" marR="119534" marT="1660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207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34" marR="119534" marT="1660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207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34" marR="119534" marT="1660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34" marR="119534" marT="1660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34" marR="119534" marT="1660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34" marR="119534" marT="1660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$49,634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34" marR="119534" marT="1660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489824"/>
                  </a:ext>
                </a:extLst>
              </a:tr>
              <a:tr h="507357">
                <a:tc gridSpan="7"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Production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9379" marR="159379" marT="79689" marB="79689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871837"/>
                  </a:ext>
                </a:extLst>
              </a:tr>
              <a:tr h="364580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Supervisors-Production and Operating Workers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34" marR="119534" marT="1660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190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34" marR="119534" marT="1660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34" marR="119534" marT="1660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34" marR="119534" marT="1660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7%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34" marR="119534" marT="1660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34" marR="119534" marT="1660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$51,688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34" marR="119534" marT="1660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255779"/>
                  </a:ext>
                </a:extLst>
              </a:tr>
              <a:tr h="364580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Welders, Cutters, Solderers, and Brazers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34" marR="119534" marT="1660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34" marR="119534" marT="1660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136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34" marR="119534" marT="1660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34" marR="119534" marT="1660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34" marR="119534" marT="1660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34" marR="119534" marT="1660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$43,803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34" marR="119534" marT="1660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129121"/>
                  </a:ext>
                </a:extLst>
              </a:tr>
              <a:tr h="364580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Power Plant Operators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34" marR="119534" marT="1660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34" marR="119534" marT="1660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34" marR="119534" marT="1660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34" marR="119534" marT="1660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32%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34" marR="119534" marT="1660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34" marR="119534" marT="1660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$74,743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34" marR="119534" marT="1660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326282"/>
                  </a:ext>
                </a:extLst>
              </a:tr>
              <a:tr h="364580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Aircraft Structure…, Rigging, Systems Assemblers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34" marR="119534" marT="1660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34" marR="119534" marT="1660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34" marR="119534" marT="1660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34" marR="119534" marT="1660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8%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34" marR="119534" marT="1660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34" marR="119534" marT="1660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solidFill>
                            <a:srgbClr val="1F38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$109,380</a:t>
                      </a:r>
                      <a:endParaRPr lang="en-US" sz="3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534" marR="119534" marT="1660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283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9462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D3D37-90B3-8949-9095-FDBFC318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Businesses Telling Us?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3555C9E-3F92-E24A-A38E-0D30B0CC6C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0224958"/>
              </p:ext>
            </p:extLst>
          </p:nvPr>
        </p:nvGraphicFramePr>
        <p:xfrm>
          <a:off x="2273508" y="1666510"/>
          <a:ext cx="7644983" cy="4884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14211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D3D37-90B3-8949-9095-FDBFC318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Businesses Telling Us?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16A4CA6-3467-BF45-B9C3-A78D52382A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5043993"/>
              </p:ext>
            </p:extLst>
          </p:nvPr>
        </p:nvGraphicFramePr>
        <p:xfrm>
          <a:off x="2528340" y="1638820"/>
          <a:ext cx="7135319" cy="4941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45597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D3D37-90B3-8949-9095-FDBFC318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Businesses Telling Us?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1559E14-37C4-694F-88B6-27BF51DF49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9982243"/>
              </p:ext>
            </p:extLst>
          </p:nvPr>
        </p:nvGraphicFramePr>
        <p:xfrm>
          <a:off x="595312" y="1375568"/>
          <a:ext cx="11082026" cy="4673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6238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D3D37-90B3-8949-9095-FDBFC318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Labor Market Tell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78BA8-1FB0-D044-BFDD-967F98B8A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330"/>
            <a:ext cx="10515600" cy="51777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A place to start the conversation:</a:t>
            </a:r>
          </a:p>
          <a:p>
            <a:pPr>
              <a:lnSpc>
                <a:spcPct val="160000"/>
              </a:lnSpc>
            </a:pPr>
            <a:r>
              <a:rPr lang="en-US" dirty="0"/>
              <a:t>Healthcare</a:t>
            </a:r>
          </a:p>
          <a:p>
            <a:pPr>
              <a:lnSpc>
                <a:spcPct val="160000"/>
              </a:lnSpc>
            </a:pPr>
            <a:r>
              <a:rPr lang="en-US" dirty="0"/>
              <a:t>Business Management</a:t>
            </a:r>
          </a:p>
          <a:p>
            <a:pPr>
              <a:lnSpc>
                <a:spcPct val="160000"/>
              </a:lnSpc>
            </a:pPr>
            <a:r>
              <a:rPr lang="en-US" dirty="0"/>
              <a:t>Computer Occupations</a:t>
            </a:r>
          </a:p>
          <a:p>
            <a:pPr>
              <a:lnSpc>
                <a:spcPct val="160000"/>
              </a:lnSpc>
            </a:pPr>
            <a:r>
              <a:rPr lang="en-US" dirty="0"/>
              <a:t>Public Administration</a:t>
            </a:r>
          </a:p>
          <a:p>
            <a:pPr>
              <a:lnSpc>
                <a:spcPct val="160000"/>
              </a:lnSpc>
            </a:pPr>
            <a:r>
              <a:rPr lang="en-US" dirty="0"/>
              <a:t>Transportation and Warehousing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1751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C7484-90CD-A84A-8320-5F04EB86E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Can We Use These Funds to Build the Next Generation of Talent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1753A-91E0-7346-8B3F-FBEC04C69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 b="1" u="sng" dirty="0"/>
              <a:t>Step 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What’s Our Vision for CTE in </a:t>
            </a:r>
            <a:r>
              <a:rPr lang="en-US"/>
              <a:t>Region </a:t>
            </a:r>
            <a:r>
              <a:rPr lang="en-US" dirty="0"/>
              <a:t>J</a:t>
            </a:r>
            <a:r>
              <a:rPr lang="en-US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2971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C7484-90CD-A84A-8320-5F04EB86E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Can We Use These Funds to Build the Next Generation of Talent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1753A-91E0-7346-8B3F-FBEC04C69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 b="1" u="sng" dirty="0"/>
              <a:t>Step 2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Which Industries Should We Focus On?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u="sng" dirty="0"/>
              <a:t>Considering:</a:t>
            </a:r>
          </a:p>
          <a:p>
            <a:r>
              <a:rPr lang="en-US" dirty="0"/>
              <a:t>Potential economic impact</a:t>
            </a:r>
          </a:p>
          <a:p>
            <a:r>
              <a:rPr lang="en-US" dirty="0"/>
              <a:t>Providing opportunities to grow existing and attract new industries</a:t>
            </a:r>
          </a:p>
          <a:p>
            <a:r>
              <a:rPr lang="en-US" dirty="0"/>
              <a:t>Offer best connections between students’ education and future career success</a:t>
            </a:r>
          </a:p>
        </p:txBody>
      </p:sp>
    </p:spTree>
    <p:extLst>
      <p:ext uri="{BB962C8B-B14F-4D97-AF65-F5344CB8AC3E}">
        <p14:creationId xmlns:p14="http://schemas.microsoft.com/office/powerpoint/2010/main" val="2438951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C7484-90CD-A84A-8320-5F04EB86E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Can We Use These Funds to Build the Next Generation of Talent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1753A-91E0-7346-8B3F-FBEC04C69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 b="1" u="sng" dirty="0"/>
              <a:t>Step 3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Who are the partners who can help us achieve our vision?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u="sng" dirty="0"/>
              <a:t>Considering:</a:t>
            </a:r>
          </a:p>
          <a:p>
            <a:r>
              <a:rPr lang="en-US" dirty="0"/>
              <a:t>K-12 Districts</a:t>
            </a:r>
          </a:p>
          <a:p>
            <a:r>
              <a:rPr lang="en-US" dirty="0"/>
              <a:t>Colleges</a:t>
            </a:r>
          </a:p>
          <a:p>
            <a:r>
              <a:rPr lang="en-US" dirty="0"/>
              <a:t>Workforce Connections</a:t>
            </a:r>
          </a:p>
          <a:p>
            <a:r>
              <a:rPr lang="en-US" dirty="0"/>
              <a:t>Community Partners</a:t>
            </a:r>
          </a:p>
        </p:txBody>
      </p:sp>
    </p:spTree>
    <p:extLst>
      <p:ext uri="{BB962C8B-B14F-4D97-AF65-F5344CB8AC3E}">
        <p14:creationId xmlns:p14="http://schemas.microsoft.com/office/powerpoint/2010/main" val="17361294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C7484-90CD-A84A-8320-5F04EB86E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Can We Use These Funds to Build the Next Generation of Talent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1753A-91E0-7346-8B3F-FBEC04C69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u="sng" dirty="0"/>
              <a:t>Step 4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What commitments can we make to start the process of achieving our vision?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u="sng" dirty="0"/>
              <a:t>Considering:</a:t>
            </a:r>
          </a:p>
          <a:p>
            <a:r>
              <a:rPr lang="en-US" dirty="0"/>
              <a:t>People </a:t>
            </a:r>
          </a:p>
          <a:p>
            <a:r>
              <a:rPr lang="en-US" dirty="0"/>
              <a:t>Programs</a:t>
            </a:r>
          </a:p>
          <a:p>
            <a:r>
              <a:rPr lang="en-US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10338594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4524E-0EE2-9048-99F6-524B99DBB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FBC5D-9ECE-EE4F-A284-08BA0822D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/>
              <a:t>When we leave the room today, what are we going to do first?</a:t>
            </a:r>
          </a:p>
        </p:txBody>
      </p:sp>
    </p:spTree>
    <p:extLst>
      <p:ext uri="{BB962C8B-B14F-4D97-AF65-F5344CB8AC3E}">
        <p14:creationId xmlns:p14="http://schemas.microsoft.com/office/powerpoint/2010/main" val="3109854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F2A0B-81E8-1A43-A32C-071D67D9B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Abbreviation We Can Agree 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B109A-F918-424A-91C5-89CC38217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340"/>
            <a:ext cx="10515600" cy="4823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Career and Technical Education (CTE)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Career and technical education is the practice of teaching specific career skills to students in middle school, high school, and post-secondary institutions.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cs typeface="Futura Medium" panose="020B0602020204020303" pitchFamily="34" charset="-79"/>
              </a:rPr>
              <a:t>                   - </a:t>
            </a:r>
            <a:r>
              <a:rPr lang="en-US" i="1" dirty="0">
                <a:solidFill>
                  <a:schemeClr val="tx2"/>
                </a:solidFill>
                <a:cs typeface="Futura Medium" panose="020B0602020204020303" pitchFamily="34" charset="-79"/>
              </a:rPr>
              <a:t>Applied Educational Systems</a:t>
            </a:r>
          </a:p>
          <a:p>
            <a:pPr marL="0" indent="0">
              <a:buNone/>
            </a:pPr>
            <a:endParaRPr lang="en-US" sz="1200" dirty="0">
              <a:solidFill>
                <a:schemeClr val="tx2"/>
              </a:solidFill>
              <a:cs typeface="Futura Medium" panose="020B0602020204020303" pitchFamily="34" charset="-79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cs typeface="Futura Medium" panose="020B0602020204020303" pitchFamily="34" charset="-79"/>
              </a:rPr>
              <a:t>Career and Technical Education provides secondary and post-secondary students with the academic and technical skills and knowledge to prepare for the current and future workforce.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cs typeface="Futura Medium" panose="020B0602020204020303" pitchFamily="34" charset="-79"/>
              </a:rPr>
              <a:t>                   - </a:t>
            </a:r>
            <a:r>
              <a:rPr lang="en-US" i="1" dirty="0">
                <a:solidFill>
                  <a:schemeClr val="tx2"/>
                </a:solidFill>
                <a:cs typeface="Futura Medium" panose="020B0602020204020303" pitchFamily="34" charset="-79"/>
              </a:rPr>
              <a:t>National Alliance for Partnerships in Equity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614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86DFD-F281-AE4A-9483-8297ED190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OK…One More Abbreviation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55789-E713-0F48-B419-3011B2434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5684"/>
            <a:ext cx="10515600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b="1" dirty="0"/>
              <a:t>CTE </a:t>
            </a:r>
          </a:p>
          <a:p>
            <a:pPr marL="0" indent="0" algn="ctr">
              <a:buNone/>
            </a:pPr>
            <a:r>
              <a:rPr lang="en-US" sz="4400" b="1" dirty="0"/>
              <a:t>is</a:t>
            </a:r>
          </a:p>
          <a:p>
            <a:pPr marL="0" indent="0" algn="ctr">
              <a:buNone/>
            </a:pPr>
            <a:r>
              <a:rPr lang="en-US" sz="6000" b="1" dirty="0"/>
              <a:t>STEM</a:t>
            </a:r>
          </a:p>
          <a:p>
            <a:pPr marL="0" indent="0" algn="ctr">
              <a:buNone/>
            </a:pPr>
            <a:r>
              <a:rPr lang="en-US" sz="3600" b="1" dirty="0"/>
              <a:t>(Science, Technology, Engineering, and Math)</a:t>
            </a:r>
          </a:p>
        </p:txBody>
      </p:sp>
    </p:spTree>
    <p:extLst>
      <p:ext uri="{BB962C8B-B14F-4D97-AF65-F5344CB8AC3E}">
        <p14:creationId xmlns:p14="http://schemas.microsoft.com/office/powerpoint/2010/main" val="238530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ED699ED-0889-FF43-B0CE-0A82DB6CD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Brookings Institute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0D3A6D8A-F512-B843-BB51-4FF414337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161" y="1569973"/>
            <a:ext cx="6555901" cy="485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98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082" y="1368973"/>
            <a:ext cx="7220607" cy="54154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C3D314A-6758-A342-8C39-516A92C61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Dangers of not doing the work now…</a:t>
            </a:r>
          </a:p>
        </p:txBody>
      </p:sp>
    </p:spTree>
    <p:extLst>
      <p:ext uri="{BB962C8B-B14F-4D97-AF65-F5344CB8AC3E}">
        <p14:creationId xmlns:p14="http://schemas.microsoft.com/office/powerpoint/2010/main" val="3521447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1339874"/>
            <a:ext cx="7124700" cy="532284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56BEEF3-BBAA-7040-8AAD-129593116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Mismatch will continue to grow…</a:t>
            </a:r>
          </a:p>
        </p:txBody>
      </p:sp>
    </p:spTree>
    <p:extLst>
      <p:ext uri="{BB962C8B-B14F-4D97-AF65-F5344CB8AC3E}">
        <p14:creationId xmlns:p14="http://schemas.microsoft.com/office/powerpoint/2010/main" val="3690211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CFC62-A1AB-DB4D-8701-89D078EDB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CTE</a:t>
            </a:r>
            <a:br>
              <a:rPr lang="en-US" dirty="0"/>
            </a:br>
            <a:r>
              <a:rPr lang="en-US" sz="2400" dirty="0"/>
              <a:t>Source: Association of Career and Technical Education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7E63D9-2FD0-CE43-9066-99819B3C6532}"/>
              </a:ext>
            </a:extLst>
          </p:cNvPr>
          <p:cNvSpPr txBox="1"/>
          <p:nvPr/>
        </p:nvSpPr>
        <p:spPr>
          <a:xfrm>
            <a:off x="679905" y="1375568"/>
            <a:ext cx="10346414" cy="57288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500"/>
              </a:spcAft>
            </a:pPr>
            <a:r>
              <a:rPr lang="en-US" sz="2400" u="sng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For Business</a:t>
            </a: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:</a:t>
            </a:r>
          </a:p>
          <a:p>
            <a:pPr marL="457200" indent="-4572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Significantly more likely to develop soft skills</a:t>
            </a:r>
          </a:p>
          <a:p>
            <a:pPr marL="457200" indent="-4572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50% STEM jobs require less than a 4-year degree</a:t>
            </a:r>
          </a:p>
          <a:p>
            <a:pPr marL="457200" indent="-4572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Aligned to middle-, technical-, and high-skilled jobs, hard-to-fill jobs, and jobs in demand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2"/>
              </a:solidFill>
              <a:latin typeface="Avenir Next" panose="020B0503020202020204" pitchFamily="34" charset="0"/>
              <a:cs typeface="Futura Medium" panose="020B0602020204020303" pitchFamily="34" charset="-79"/>
            </a:endParaRPr>
          </a:p>
          <a:p>
            <a:pPr>
              <a:lnSpc>
                <a:spcPct val="114000"/>
              </a:lnSpc>
              <a:spcAft>
                <a:spcPts val="500"/>
              </a:spcAft>
            </a:pPr>
            <a:r>
              <a:rPr lang="en-US" sz="2400" u="sng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For the Economy</a:t>
            </a: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: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Annual economic benefits ($3.5 billion in OK)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Increased contributions to state economy </a:t>
            </a:r>
            <a:b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</a:b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($5.1 billion in CO)</a:t>
            </a:r>
          </a:p>
          <a:p>
            <a:pPr marL="342900" indent="-342900">
              <a:lnSpc>
                <a:spcPct val="114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Returns $26 in lifetime earnings and benefits for every </a:t>
            </a:r>
            <a:b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</a:br>
            <a:r>
              <a:rPr lang="en-US" sz="2400" dirty="0">
                <a:solidFill>
                  <a:schemeClr val="tx2"/>
                </a:solidFill>
                <a:latin typeface="Avenir Next" panose="020B0503020202020204" pitchFamily="34" charset="0"/>
                <a:cs typeface="Futura Medium" panose="020B0602020204020303" pitchFamily="34" charset="-79"/>
              </a:rPr>
              <a:t>$1 invested in HS CTE (WA)</a:t>
            </a:r>
          </a:p>
          <a:p>
            <a:endParaRPr lang="en-US" sz="2400" dirty="0">
              <a:solidFill>
                <a:schemeClr val="tx2"/>
              </a:solidFill>
              <a:latin typeface="Avenir Next" panose="020B0503020202020204" pitchFamily="34" charset="0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40677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1991</Words>
  <Application>Microsoft Macintosh PowerPoint</Application>
  <PresentationFormat>Widescreen</PresentationFormat>
  <Paragraphs>598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Avenir Next</vt:lpstr>
      <vt:lpstr>Calibri</vt:lpstr>
      <vt:lpstr>Office Theme</vt:lpstr>
      <vt:lpstr>New Mexico CTE</vt:lpstr>
      <vt:lpstr>Introductions</vt:lpstr>
      <vt:lpstr>Guiding Principals for Conversation</vt:lpstr>
      <vt:lpstr>One Abbreviation We Can Agree On</vt:lpstr>
      <vt:lpstr>OK…One More Abbreviation</vt:lpstr>
      <vt:lpstr>Brookings Institute</vt:lpstr>
      <vt:lpstr>Dangers of not doing the work now…</vt:lpstr>
      <vt:lpstr>Mismatch will continue to grow…</vt:lpstr>
      <vt:lpstr>Benefits of CTE Source: Association of Career and Technical Education</vt:lpstr>
      <vt:lpstr>Benefits of CTE Source: Association of Career and Technical Education/NM PED</vt:lpstr>
      <vt:lpstr>Benefits of CTE Source: Association of Career and Technical Education</vt:lpstr>
      <vt:lpstr>CTE Matters to New Mexico (Source: National Alliance for Partnerships in Equity/NM PED</vt:lpstr>
      <vt:lpstr>CTE Matters to Your Region (Source: Fordham Institute Report)</vt:lpstr>
      <vt:lpstr>16 Career Clusters in CTE</vt:lpstr>
      <vt:lpstr>Career Pathways in CTE</vt:lpstr>
      <vt:lpstr>Career Pathways in CTE</vt:lpstr>
      <vt:lpstr>Career Pathways in CTE</vt:lpstr>
      <vt:lpstr>Region G – Perkins Funding</vt:lpstr>
      <vt:lpstr>Who Can Provide CTE in Region G?</vt:lpstr>
      <vt:lpstr>CTE Matters to Workforce Needs Source: New Mexico Dept. of Workforce Solutions</vt:lpstr>
      <vt:lpstr>Build NM Industry Sectors Governor Michelle Lujan Grisham</vt:lpstr>
      <vt:lpstr>What Does the Labor Market Tell Us?</vt:lpstr>
      <vt:lpstr>What Does the Labor Market Tell Us?</vt:lpstr>
      <vt:lpstr>What Does the Labor Market Tell Us?</vt:lpstr>
      <vt:lpstr>PowerPoint Presentation</vt:lpstr>
      <vt:lpstr>What Does the Labor Market Tell Us?</vt:lpstr>
      <vt:lpstr>What Does the Labor Market Tell Us?</vt:lpstr>
      <vt:lpstr>What Does the Labor Market Tell Us?</vt:lpstr>
      <vt:lpstr>What Does the Labor Market Tell Us?</vt:lpstr>
      <vt:lpstr>What Does the Labor Market Tell Us?</vt:lpstr>
      <vt:lpstr>What Are Businesses Telling Us?</vt:lpstr>
      <vt:lpstr>What Are Businesses Telling Us?</vt:lpstr>
      <vt:lpstr>What Are Businesses Telling Us?</vt:lpstr>
      <vt:lpstr>What Does the Labor Market Tell Us?</vt:lpstr>
      <vt:lpstr>How Can We Use These Funds to Build the Next Generation of Talent Here?</vt:lpstr>
      <vt:lpstr>How Can We Use These Funds to Build the Next Generation of Talent Here?</vt:lpstr>
      <vt:lpstr>How Can We Use These Funds to Build the Next Generation of Talent Here?</vt:lpstr>
      <vt:lpstr>How Can We Use These Funds to Build the Next Generation of Talent Here?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Mexico CTE</dc:title>
  <dc:creator>Tracey Bryan</dc:creator>
  <cp:lastModifiedBy>Tracey Bryan</cp:lastModifiedBy>
  <cp:revision>5</cp:revision>
  <dcterms:created xsi:type="dcterms:W3CDTF">2020-02-18T17:14:30Z</dcterms:created>
  <dcterms:modified xsi:type="dcterms:W3CDTF">2020-03-08T12:02:12Z</dcterms:modified>
</cp:coreProperties>
</file>