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87" r:id="rId6"/>
    <p:sldId id="257" r:id="rId7"/>
    <p:sldId id="258" r:id="rId8"/>
    <p:sldId id="260" r:id="rId9"/>
    <p:sldId id="261" r:id="rId10"/>
    <p:sldId id="262" r:id="rId11"/>
    <p:sldId id="263" r:id="rId12"/>
    <p:sldId id="264" r:id="rId13"/>
    <p:sldId id="288" r:id="rId14"/>
    <p:sldId id="289" r:id="rId15"/>
    <p:sldId id="265" r:id="rId16"/>
    <p:sldId id="266" r:id="rId17"/>
    <p:sldId id="267" r:id="rId18"/>
    <p:sldId id="277" r:id="rId19"/>
    <p:sldId id="278" r:id="rId20"/>
    <p:sldId id="280" r:id="rId21"/>
    <p:sldId id="281" r:id="rId22"/>
    <p:sldId id="282" r:id="rId23"/>
    <p:sldId id="290" r:id="rId24"/>
    <p:sldId id="283" r:id="rId25"/>
    <p:sldId id="284" r:id="rId26"/>
    <p:sldId id="285" r:id="rId27"/>
    <p:sldId id="268" r:id="rId28"/>
    <p:sldId id="269" r:id="rId29"/>
    <p:sldId id="270" r:id="rId30"/>
    <p:sldId id="272" r:id="rId31"/>
    <p:sldId id="273" r:id="rId32"/>
    <p:sldId id="276"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7" d="100"/>
          <a:sy n="117" d="100"/>
        </p:scale>
        <p:origin x="216" y="96"/>
      </p:cViewPr>
      <p:guideLst/>
    </p:cSldViewPr>
  </p:slideViewPr>
  <p:notesTextViewPr>
    <p:cViewPr>
      <p:scale>
        <a:sx n="1" d="1"/>
        <a:sy n="1" d="1"/>
      </p:scale>
      <p:origin x="0" y="0"/>
    </p:cViewPr>
  </p:notesTextViewPr>
  <p:sorterViewPr>
    <p:cViewPr>
      <p:scale>
        <a:sx n="125" d="100"/>
        <a:sy n="125" d="100"/>
      </p:scale>
      <p:origin x="0" y="-55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5/11/2020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669055" y="243612"/>
            <a:ext cx="2999013" cy="3698436"/>
            <a:chOff x="304800" y="137986"/>
            <a:chExt cx="5098224" cy="6534957"/>
          </a:xfrm>
        </p:grpSpPr>
        <p:grpSp>
          <p:nvGrpSpPr>
            <p:cNvPr id="14" name="Group 13"/>
            <p:cNvGrpSpPr/>
            <p:nvPr/>
          </p:nvGrpSpPr>
          <p:grpSpPr>
            <a:xfrm>
              <a:off x="307361" y="137986"/>
              <a:ext cx="5095663" cy="6520306"/>
              <a:chOff x="307361" y="137986"/>
              <a:chExt cx="5095663" cy="6520306"/>
            </a:xfrm>
          </p:grpSpPr>
          <p:sp>
            <p:nvSpPr>
              <p:cNvPr id="16" name="Rectangle 5"/>
              <p:cNvSpPr>
                <a:spLocks noChangeArrowheads="1"/>
              </p:cNvSpPr>
              <p:nvPr/>
            </p:nvSpPr>
            <p:spPr bwMode="auto">
              <a:xfrm>
                <a:off x="2675436" y="1437581"/>
                <a:ext cx="359511" cy="196502"/>
              </a:xfrm>
              <a:prstGeom prst="rect">
                <a:avLst/>
              </a:prstGeom>
              <a:solidFill>
                <a:schemeClr val="accent5">
                  <a:lumMod val="50000"/>
                </a:schemeClr>
              </a:solidFill>
              <a:ln>
                <a:noFill/>
              </a:ln>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17" name="Freeform 81"/>
              <p:cNvSpPr>
                <a:spLocks noEditPoints="1"/>
              </p:cNvSpPr>
              <p:nvPr/>
            </p:nvSpPr>
            <p:spPr bwMode="auto">
              <a:xfrm>
                <a:off x="2234423" y="137986"/>
                <a:ext cx="1241538" cy="1241537"/>
              </a:xfrm>
              <a:custGeom>
                <a:avLst/>
                <a:gdLst>
                  <a:gd name="T0" fmla="*/ 120 w 235"/>
                  <a:gd name="T1" fmla="*/ 0 h 235"/>
                  <a:gd name="T2" fmla="*/ 117 w 235"/>
                  <a:gd name="T3" fmla="*/ 0 h 235"/>
                  <a:gd name="T4" fmla="*/ 0 w 235"/>
                  <a:gd name="T5" fmla="*/ 117 h 235"/>
                  <a:gd name="T6" fmla="*/ 68 w 235"/>
                  <a:gd name="T7" fmla="*/ 224 h 235"/>
                  <a:gd name="T8" fmla="*/ 117 w 235"/>
                  <a:gd name="T9" fmla="*/ 235 h 235"/>
                  <a:gd name="T10" fmla="*/ 120 w 235"/>
                  <a:gd name="T11" fmla="*/ 235 h 235"/>
                  <a:gd name="T12" fmla="*/ 168 w 235"/>
                  <a:gd name="T13" fmla="*/ 224 h 235"/>
                  <a:gd name="T14" fmla="*/ 235 w 235"/>
                  <a:gd name="T15" fmla="*/ 117 h 235"/>
                  <a:gd name="T16" fmla="*/ 120 w 235"/>
                  <a:gd name="T17" fmla="*/ 0 h 235"/>
                  <a:gd name="T18" fmla="*/ 168 w 235"/>
                  <a:gd name="T19" fmla="*/ 203 h 235"/>
                  <a:gd name="T20" fmla="*/ 120 w 235"/>
                  <a:gd name="T21" fmla="*/ 217 h 235"/>
                  <a:gd name="T22" fmla="*/ 117 w 235"/>
                  <a:gd name="T23" fmla="*/ 217 h 235"/>
                  <a:gd name="T24" fmla="*/ 68 w 235"/>
                  <a:gd name="T25" fmla="*/ 204 h 235"/>
                  <a:gd name="T26" fmla="*/ 18 w 235"/>
                  <a:gd name="T27" fmla="*/ 117 h 235"/>
                  <a:gd name="T28" fmla="*/ 117 w 235"/>
                  <a:gd name="T29" fmla="*/ 18 h 235"/>
                  <a:gd name="T30" fmla="*/ 120 w 235"/>
                  <a:gd name="T31" fmla="*/ 18 h 235"/>
                  <a:gd name="T32" fmla="*/ 217 w 235"/>
                  <a:gd name="T33" fmla="*/ 117 h 235"/>
                  <a:gd name="T34" fmla="*/ 168 w 235"/>
                  <a:gd name="T35"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5">
                    <a:moveTo>
                      <a:pt x="120" y="0"/>
                    </a:moveTo>
                    <a:cubicBezTo>
                      <a:pt x="119" y="0"/>
                      <a:pt x="118" y="0"/>
                      <a:pt x="117" y="0"/>
                    </a:cubicBezTo>
                    <a:cubicBezTo>
                      <a:pt x="52" y="0"/>
                      <a:pt x="0" y="53"/>
                      <a:pt x="0" y="117"/>
                    </a:cubicBezTo>
                    <a:cubicBezTo>
                      <a:pt x="0" y="165"/>
                      <a:pt x="28" y="206"/>
                      <a:pt x="68" y="224"/>
                    </a:cubicBezTo>
                    <a:cubicBezTo>
                      <a:pt x="83" y="231"/>
                      <a:pt x="100" y="235"/>
                      <a:pt x="117" y="235"/>
                    </a:cubicBezTo>
                    <a:cubicBezTo>
                      <a:pt x="118" y="235"/>
                      <a:pt x="119" y="235"/>
                      <a:pt x="120" y="235"/>
                    </a:cubicBezTo>
                    <a:cubicBezTo>
                      <a:pt x="137" y="235"/>
                      <a:pt x="153" y="231"/>
                      <a:pt x="168" y="224"/>
                    </a:cubicBezTo>
                    <a:cubicBezTo>
                      <a:pt x="208" y="205"/>
                      <a:pt x="235" y="164"/>
                      <a:pt x="235" y="117"/>
                    </a:cubicBezTo>
                    <a:cubicBezTo>
                      <a:pt x="235" y="54"/>
                      <a:pt x="184" y="1"/>
                      <a:pt x="120" y="0"/>
                    </a:cubicBezTo>
                    <a:close/>
                    <a:moveTo>
                      <a:pt x="168" y="203"/>
                    </a:moveTo>
                    <a:cubicBezTo>
                      <a:pt x="154" y="211"/>
                      <a:pt x="138" y="216"/>
                      <a:pt x="120" y="217"/>
                    </a:cubicBezTo>
                    <a:cubicBezTo>
                      <a:pt x="119" y="217"/>
                      <a:pt x="118" y="217"/>
                      <a:pt x="117" y="217"/>
                    </a:cubicBezTo>
                    <a:cubicBezTo>
                      <a:pt x="99" y="217"/>
                      <a:pt x="83" y="212"/>
                      <a:pt x="68" y="204"/>
                    </a:cubicBezTo>
                    <a:cubicBezTo>
                      <a:pt x="38" y="186"/>
                      <a:pt x="18" y="154"/>
                      <a:pt x="18" y="117"/>
                    </a:cubicBezTo>
                    <a:cubicBezTo>
                      <a:pt x="18" y="63"/>
                      <a:pt x="63" y="18"/>
                      <a:pt x="117" y="18"/>
                    </a:cubicBezTo>
                    <a:cubicBezTo>
                      <a:pt x="118" y="18"/>
                      <a:pt x="119" y="18"/>
                      <a:pt x="120" y="18"/>
                    </a:cubicBezTo>
                    <a:cubicBezTo>
                      <a:pt x="174" y="20"/>
                      <a:pt x="217" y="64"/>
                      <a:pt x="217" y="117"/>
                    </a:cubicBezTo>
                    <a:cubicBezTo>
                      <a:pt x="217" y="154"/>
                      <a:pt x="197" y="185"/>
                      <a:pt x="168" y="203"/>
                    </a:cubicBezTo>
                    <a:close/>
                  </a:path>
                </a:pathLst>
              </a:custGeom>
              <a:solidFill>
                <a:schemeClr val="accent5">
                  <a:lumMod val="50000"/>
                </a:schemeClr>
              </a:solidFill>
              <a:ln>
                <a:noFill/>
              </a:ln>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18" name="Freeform 90"/>
              <p:cNvSpPr>
                <a:spLocks/>
              </p:cNvSpPr>
              <p:nvPr/>
            </p:nvSpPr>
            <p:spPr bwMode="auto">
              <a:xfrm>
                <a:off x="2590583" y="1089236"/>
                <a:ext cx="529217" cy="413102"/>
              </a:xfrm>
              <a:custGeom>
                <a:avLst/>
                <a:gdLst>
                  <a:gd name="T0" fmla="*/ 100 w 100"/>
                  <a:gd name="T1" fmla="*/ 8 h 78"/>
                  <a:gd name="T2" fmla="*/ 100 w 100"/>
                  <a:gd name="T3" fmla="*/ 70 h 78"/>
                  <a:gd name="T4" fmla="*/ 92 w 100"/>
                  <a:gd name="T5" fmla="*/ 78 h 78"/>
                  <a:gd name="T6" fmla="*/ 8 w 100"/>
                  <a:gd name="T7" fmla="*/ 78 h 78"/>
                  <a:gd name="T8" fmla="*/ 0 w 100"/>
                  <a:gd name="T9" fmla="*/ 70 h 78"/>
                  <a:gd name="T10" fmla="*/ 0 w 100"/>
                  <a:gd name="T11" fmla="*/ 8 h 78"/>
                  <a:gd name="T12" fmla="*/ 8 w 100"/>
                  <a:gd name="T13" fmla="*/ 0 h 78"/>
                  <a:gd name="T14" fmla="*/ 92 w 100"/>
                  <a:gd name="T15" fmla="*/ 0 h 78"/>
                  <a:gd name="T16" fmla="*/ 100 w 100"/>
                  <a:gd name="T1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78">
                    <a:moveTo>
                      <a:pt x="100" y="8"/>
                    </a:moveTo>
                    <a:cubicBezTo>
                      <a:pt x="100" y="70"/>
                      <a:pt x="100" y="70"/>
                      <a:pt x="100" y="70"/>
                    </a:cubicBezTo>
                    <a:cubicBezTo>
                      <a:pt x="100" y="74"/>
                      <a:pt x="96" y="78"/>
                      <a:pt x="92" y="78"/>
                    </a:cubicBezTo>
                    <a:cubicBezTo>
                      <a:pt x="8" y="78"/>
                      <a:pt x="8" y="78"/>
                      <a:pt x="8" y="78"/>
                    </a:cubicBezTo>
                    <a:cubicBezTo>
                      <a:pt x="4" y="78"/>
                      <a:pt x="0" y="74"/>
                      <a:pt x="0" y="70"/>
                    </a:cubicBezTo>
                    <a:cubicBezTo>
                      <a:pt x="0" y="8"/>
                      <a:pt x="0" y="8"/>
                      <a:pt x="0" y="8"/>
                    </a:cubicBezTo>
                    <a:cubicBezTo>
                      <a:pt x="0" y="4"/>
                      <a:pt x="4" y="0"/>
                      <a:pt x="8" y="0"/>
                    </a:cubicBezTo>
                    <a:cubicBezTo>
                      <a:pt x="92" y="0"/>
                      <a:pt x="92" y="0"/>
                      <a:pt x="92" y="0"/>
                    </a:cubicBezTo>
                    <a:cubicBezTo>
                      <a:pt x="96" y="0"/>
                      <a:pt x="100" y="4"/>
                      <a:pt x="100" y="8"/>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normAutofit fontScale="92500" lnSpcReduction="10000"/>
              </a:bodyPr>
              <a:lstStyle/>
              <a:p>
                <a:pPr defTabSz="914377"/>
                <a:endParaRPr lang="en-US" sz="1300">
                  <a:solidFill>
                    <a:prstClr val="black"/>
                  </a:solidFill>
                  <a:latin typeface="Roboto"/>
                </a:endParaRPr>
              </a:p>
            </p:txBody>
          </p:sp>
          <p:grpSp>
            <p:nvGrpSpPr>
              <p:cNvPr id="19" name="Group 18"/>
              <p:cNvGrpSpPr/>
              <p:nvPr/>
            </p:nvGrpSpPr>
            <p:grpSpPr>
              <a:xfrm>
                <a:off x="307361" y="1560396"/>
                <a:ext cx="5095663" cy="5097896"/>
                <a:chOff x="4281488" y="2119313"/>
                <a:chExt cx="3622675" cy="3624263"/>
              </a:xfrm>
            </p:grpSpPr>
            <p:sp>
              <p:nvSpPr>
                <p:cNvPr id="95" name="Freeform 6"/>
                <p:cNvSpPr>
                  <a:spLocks/>
                </p:cNvSpPr>
                <p:nvPr/>
              </p:nvSpPr>
              <p:spPr bwMode="auto">
                <a:xfrm>
                  <a:off x="4281488" y="2119313"/>
                  <a:ext cx="3622675" cy="3624263"/>
                </a:xfrm>
                <a:custGeom>
                  <a:avLst/>
                  <a:gdLst>
                    <a:gd name="T0" fmla="*/ 963 w 963"/>
                    <a:gd name="T1" fmla="*/ 482 h 964"/>
                    <a:gd name="T2" fmla="*/ 482 w 963"/>
                    <a:gd name="T3" fmla="*/ 964 h 964"/>
                    <a:gd name="T4" fmla="*/ 481 w 963"/>
                    <a:gd name="T5" fmla="*/ 964 h 964"/>
                    <a:gd name="T6" fmla="*/ 0 w 963"/>
                    <a:gd name="T7" fmla="*/ 482 h 964"/>
                    <a:gd name="T8" fmla="*/ 445 w 963"/>
                    <a:gd name="T9" fmla="*/ 2 h 964"/>
                    <a:gd name="T10" fmla="*/ 481 w 963"/>
                    <a:gd name="T11" fmla="*/ 0 h 964"/>
                    <a:gd name="T12" fmla="*/ 482 w 963"/>
                    <a:gd name="T13" fmla="*/ 0 h 964"/>
                    <a:gd name="T14" fmla="*/ 513 w 963"/>
                    <a:gd name="T15" fmla="*/ 1 h 964"/>
                    <a:gd name="T16" fmla="*/ 963 w 963"/>
                    <a:gd name="T17" fmla="*/ 48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3" h="964">
                      <a:moveTo>
                        <a:pt x="963" y="482"/>
                      </a:moveTo>
                      <a:cubicBezTo>
                        <a:pt x="963" y="747"/>
                        <a:pt x="747" y="963"/>
                        <a:pt x="482" y="964"/>
                      </a:cubicBezTo>
                      <a:cubicBezTo>
                        <a:pt x="481" y="964"/>
                        <a:pt x="481" y="964"/>
                        <a:pt x="481" y="964"/>
                      </a:cubicBezTo>
                      <a:cubicBezTo>
                        <a:pt x="216" y="964"/>
                        <a:pt x="0" y="748"/>
                        <a:pt x="0" y="482"/>
                      </a:cubicBezTo>
                      <a:cubicBezTo>
                        <a:pt x="0" y="228"/>
                        <a:pt x="196" y="20"/>
                        <a:pt x="445" y="2"/>
                      </a:cubicBezTo>
                      <a:cubicBezTo>
                        <a:pt x="457" y="1"/>
                        <a:pt x="469" y="0"/>
                        <a:pt x="481" y="0"/>
                      </a:cubicBezTo>
                      <a:cubicBezTo>
                        <a:pt x="482" y="0"/>
                        <a:pt x="482" y="0"/>
                        <a:pt x="482" y="0"/>
                      </a:cubicBezTo>
                      <a:cubicBezTo>
                        <a:pt x="493" y="0"/>
                        <a:pt x="503" y="1"/>
                        <a:pt x="513" y="1"/>
                      </a:cubicBezTo>
                      <a:cubicBezTo>
                        <a:pt x="764" y="18"/>
                        <a:pt x="963" y="227"/>
                        <a:pt x="963" y="482"/>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96" name="Oval 7"/>
                <p:cNvSpPr>
                  <a:spLocks noChangeArrowheads="1"/>
                </p:cNvSpPr>
                <p:nvPr/>
              </p:nvSpPr>
              <p:spPr bwMode="auto">
                <a:xfrm>
                  <a:off x="4465638" y="2306638"/>
                  <a:ext cx="3260725" cy="3259138"/>
                </a:xfrm>
                <a:prstGeom prst="ellipse">
                  <a:avLst/>
                </a:prstGeom>
                <a:solidFill>
                  <a:schemeClr val="accent5">
                    <a:lumMod val="75000"/>
                  </a:schemeClr>
                </a:solidFill>
                <a:ln>
                  <a:noFill/>
                </a:ln>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grpSp>
          <p:sp>
            <p:nvSpPr>
              <p:cNvPr id="20" name="Oval 8"/>
              <p:cNvSpPr>
                <a:spLocks noChangeArrowheads="1"/>
              </p:cNvSpPr>
              <p:nvPr/>
            </p:nvSpPr>
            <p:spPr bwMode="auto">
              <a:xfrm>
                <a:off x="1073274" y="2330773"/>
                <a:ext cx="3572770" cy="35705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21" name="Oval 9"/>
              <p:cNvSpPr>
                <a:spLocks noChangeArrowheads="1"/>
              </p:cNvSpPr>
              <p:nvPr/>
            </p:nvSpPr>
            <p:spPr bwMode="auto">
              <a:xfrm>
                <a:off x="1131332" y="2395531"/>
                <a:ext cx="3449957" cy="3447723"/>
              </a:xfrm>
              <a:prstGeom prst="ellipse">
                <a:avLst/>
              </a:prstGeom>
              <a:solidFill>
                <a:schemeClr val="accent5">
                  <a:lumMod val="50000"/>
                </a:schemeClr>
              </a:solidFill>
              <a:ln>
                <a:noFill/>
              </a:ln>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grpSp>
            <p:nvGrpSpPr>
              <p:cNvPr id="22" name="Group 21"/>
              <p:cNvGrpSpPr/>
              <p:nvPr/>
            </p:nvGrpSpPr>
            <p:grpSpPr>
              <a:xfrm>
                <a:off x="1910641" y="3177074"/>
                <a:ext cx="1882404" cy="1882404"/>
                <a:chOff x="5421313" y="3268663"/>
                <a:chExt cx="1338263" cy="1338263"/>
              </a:xfrm>
              <a:solidFill>
                <a:schemeClr val="accent5">
                  <a:lumMod val="75000"/>
                </a:schemeClr>
              </a:solidFill>
            </p:grpSpPr>
            <p:sp>
              <p:nvSpPr>
                <p:cNvPr id="93" name="Freeform 10"/>
                <p:cNvSpPr>
                  <a:spLocks/>
                </p:cNvSpPr>
                <p:nvPr/>
              </p:nvSpPr>
              <p:spPr bwMode="auto">
                <a:xfrm>
                  <a:off x="5421313" y="3268663"/>
                  <a:ext cx="1338263" cy="1338263"/>
                </a:xfrm>
                <a:custGeom>
                  <a:avLst/>
                  <a:gdLst>
                    <a:gd name="T0" fmla="*/ 178 w 356"/>
                    <a:gd name="T1" fmla="*/ 7 h 356"/>
                    <a:gd name="T2" fmla="*/ 178 w 356"/>
                    <a:gd name="T3" fmla="*/ 0 h 356"/>
                    <a:gd name="T4" fmla="*/ 0 w 356"/>
                    <a:gd name="T5" fmla="*/ 178 h 356"/>
                    <a:gd name="T6" fmla="*/ 178 w 356"/>
                    <a:gd name="T7" fmla="*/ 356 h 356"/>
                    <a:gd name="T8" fmla="*/ 356 w 356"/>
                    <a:gd name="T9" fmla="*/ 178 h 356"/>
                    <a:gd name="T10" fmla="*/ 178 w 356"/>
                    <a:gd name="T11" fmla="*/ 0 h 356"/>
                    <a:gd name="T12" fmla="*/ 178 w 356"/>
                    <a:gd name="T13" fmla="*/ 7 h 356"/>
                    <a:gd name="T14" fmla="*/ 178 w 356"/>
                    <a:gd name="T15" fmla="*/ 13 h 356"/>
                    <a:gd name="T16" fmla="*/ 295 w 356"/>
                    <a:gd name="T17" fmla="*/ 62 h 356"/>
                    <a:gd name="T18" fmla="*/ 343 w 356"/>
                    <a:gd name="T19" fmla="*/ 178 h 356"/>
                    <a:gd name="T20" fmla="*/ 295 w 356"/>
                    <a:gd name="T21" fmla="*/ 295 h 356"/>
                    <a:gd name="T22" fmla="*/ 178 w 356"/>
                    <a:gd name="T23" fmla="*/ 343 h 356"/>
                    <a:gd name="T24" fmla="*/ 62 w 356"/>
                    <a:gd name="T25" fmla="*/ 295 h 356"/>
                    <a:gd name="T26" fmla="*/ 13 w 356"/>
                    <a:gd name="T27" fmla="*/ 178 h 356"/>
                    <a:gd name="T28" fmla="*/ 62 w 356"/>
                    <a:gd name="T29" fmla="*/ 62 h 356"/>
                    <a:gd name="T30" fmla="*/ 178 w 356"/>
                    <a:gd name="T31" fmla="*/ 13 h 356"/>
                    <a:gd name="T32" fmla="*/ 178 w 356"/>
                    <a:gd name="T33" fmla="*/ 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 h="356">
                      <a:moveTo>
                        <a:pt x="178" y="7"/>
                      </a:moveTo>
                      <a:cubicBezTo>
                        <a:pt x="178" y="0"/>
                        <a:pt x="178" y="0"/>
                        <a:pt x="178" y="0"/>
                      </a:cubicBezTo>
                      <a:cubicBezTo>
                        <a:pt x="80" y="0"/>
                        <a:pt x="0" y="80"/>
                        <a:pt x="0" y="178"/>
                      </a:cubicBezTo>
                      <a:cubicBezTo>
                        <a:pt x="0" y="276"/>
                        <a:pt x="80" y="356"/>
                        <a:pt x="178" y="356"/>
                      </a:cubicBezTo>
                      <a:cubicBezTo>
                        <a:pt x="277" y="356"/>
                        <a:pt x="356" y="276"/>
                        <a:pt x="356" y="178"/>
                      </a:cubicBezTo>
                      <a:cubicBezTo>
                        <a:pt x="356" y="80"/>
                        <a:pt x="277" y="0"/>
                        <a:pt x="178" y="0"/>
                      </a:cubicBezTo>
                      <a:cubicBezTo>
                        <a:pt x="178" y="7"/>
                        <a:pt x="178" y="7"/>
                        <a:pt x="178" y="7"/>
                      </a:cubicBezTo>
                      <a:cubicBezTo>
                        <a:pt x="178" y="13"/>
                        <a:pt x="178" y="13"/>
                        <a:pt x="178" y="13"/>
                      </a:cubicBezTo>
                      <a:cubicBezTo>
                        <a:pt x="224" y="13"/>
                        <a:pt x="265" y="32"/>
                        <a:pt x="295" y="62"/>
                      </a:cubicBezTo>
                      <a:cubicBezTo>
                        <a:pt x="325" y="91"/>
                        <a:pt x="343" y="133"/>
                        <a:pt x="343" y="178"/>
                      </a:cubicBezTo>
                      <a:cubicBezTo>
                        <a:pt x="343" y="224"/>
                        <a:pt x="325" y="265"/>
                        <a:pt x="295" y="295"/>
                      </a:cubicBezTo>
                      <a:cubicBezTo>
                        <a:pt x="265" y="325"/>
                        <a:pt x="224" y="343"/>
                        <a:pt x="178" y="343"/>
                      </a:cubicBezTo>
                      <a:cubicBezTo>
                        <a:pt x="133" y="343"/>
                        <a:pt x="91" y="325"/>
                        <a:pt x="62" y="295"/>
                      </a:cubicBezTo>
                      <a:cubicBezTo>
                        <a:pt x="32" y="265"/>
                        <a:pt x="13" y="224"/>
                        <a:pt x="13" y="178"/>
                      </a:cubicBezTo>
                      <a:cubicBezTo>
                        <a:pt x="13" y="133"/>
                        <a:pt x="32" y="91"/>
                        <a:pt x="62" y="62"/>
                      </a:cubicBezTo>
                      <a:cubicBezTo>
                        <a:pt x="91" y="32"/>
                        <a:pt x="133" y="13"/>
                        <a:pt x="178" y="13"/>
                      </a:cubicBezTo>
                      <a:lnTo>
                        <a:pt x="178" y="7"/>
                      </a:lnTo>
                      <a:close/>
                    </a:path>
                  </a:pathLst>
                </a:custGeom>
                <a:grpFill/>
                <a:ln>
                  <a:noFill/>
                </a:ln>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94" name="Freeform 11"/>
                <p:cNvSpPr>
                  <a:spLocks/>
                </p:cNvSpPr>
                <p:nvPr/>
              </p:nvSpPr>
              <p:spPr bwMode="auto">
                <a:xfrm>
                  <a:off x="5495926" y="3344863"/>
                  <a:ext cx="1192213" cy="1190625"/>
                </a:xfrm>
                <a:custGeom>
                  <a:avLst/>
                  <a:gdLst>
                    <a:gd name="T0" fmla="*/ 158 w 317"/>
                    <a:gd name="T1" fmla="*/ 314 h 317"/>
                    <a:gd name="T2" fmla="*/ 158 w 317"/>
                    <a:gd name="T3" fmla="*/ 311 h 317"/>
                    <a:gd name="T4" fmla="*/ 50 w 317"/>
                    <a:gd name="T5" fmla="*/ 266 h 317"/>
                    <a:gd name="T6" fmla="*/ 5 w 317"/>
                    <a:gd name="T7" fmla="*/ 158 h 317"/>
                    <a:gd name="T8" fmla="*/ 50 w 317"/>
                    <a:gd name="T9" fmla="*/ 50 h 317"/>
                    <a:gd name="T10" fmla="*/ 158 w 317"/>
                    <a:gd name="T11" fmla="*/ 5 h 317"/>
                    <a:gd name="T12" fmla="*/ 266 w 317"/>
                    <a:gd name="T13" fmla="*/ 50 h 317"/>
                    <a:gd name="T14" fmla="*/ 311 w 317"/>
                    <a:gd name="T15" fmla="*/ 158 h 317"/>
                    <a:gd name="T16" fmla="*/ 266 w 317"/>
                    <a:gd name="T17" fmla="*/ 266 h 317"/>
                    <a:gd name="T18" fmla="*/ 158 w 317"/>
                    <a:gd name="T19" fmla="*/ 311 h 317"/>
                    <a:gd name="T20" fmla="*/ 158 w 317"/>
                    <a:gd name="T21" fmla="*/ 314 h 317"/>
                    <a:gd name="T22" fmla="*/ 158 w 317"/>
                    <a:gd name="T23" fmla="*/ 317 h 317"/>
                    <a:gd name="T24" fmla="*/ 317 w 317"/>
                    <a:gd name="T25" fmla="*/ 158 h 317"/>
                    <a:gd name="T26" fmla="*/ 158 w 317"/>
                    <a:gd name="T27" fmla="*/ 0 h 317"/>
                    <a:gd name="T28" fmla="*/ 0 w 317"/>
                    <a:gd name="T29" fmla="*/ 158 h 317"/>
                    <a:gd name="T30" fmla="*/ 158 w 317"/>
                    <a:gd name="T31" fmla="*/ 317 h 317"/>
                    <a:gd name="T32" fmla="*/ 158 w 317"/>
                    <a:gd name="T33" fmla="*/ 31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317">
                      <a:moveTo>
                        <a:pt x="158" y="314"/>
                      </a:moveTo>
                      <a:cubicBezTo>
                        <a:pt x="158" y="311"/>
                        <a:pt x="158" y="311"/>
                        <a:pt x="158" y="311"/>
                      </a:cubicBezTo>
                      <a:cubicBezTo>
                        <a:pt x="116" y="311"/>
                        <a:pt x="78" y="294"/>
                        <a:pt x="50" y="266"/>
                      </a:cubicBezTo>
                      <a:cubicBezTo>
                        <a:pt x="23" y="238"/>
                        <a:pt x="5" y="200"/>
                        <a:pt x="5" y="158"/>
                      </a:cubicBezTo>
                      <a:cubicBezTo>
                        <a:pt x="5" y="116"/>
                        <a:pt x="23" y="78"/>
                        <a:pt x="50" y="50"/>
                      </a:cubicBezTo>
                      <a:cubicBezTo>
                        <a:pt x="78" y="23"/>
                        <a:pt x="116" y="5"/>
                        <a:pt x="158" y="5"/>
                      </a:cubicBezTo>
                      <a:cubicBezTo>
                        <a:pt x="200" y="5"/>
                        <a:pt x="238" y="23"/>
                        <a:pt x="266" y="50"/>
                      </a:cubicBezTo>
                      <a:cubicBezTo>
                        <a:pt x="294" y="78"/>
                        <a:pt x="311" y="116"/>
                        <a:pt x="311" y="158"/>
                      </a:cubicBezTo>
                      <a:cubicBezTo>
                        <a:pt x="311" y="200"/>
                        <a:pt x="294" y="238"/>
                        <a:pt x="266" y="266"/>
                      </a:cubicBezTo>
                      <a:cubicBezTo>
                        <a:pt x="238" y="294"/>
                        <a:pt x="200" y="311"/>
                        <a:pt x="158" y="311"/>
                      </a:cubicBezTo>
                      <a:cubicBezTo>
                        <a:pt x="158" y="314"/>
                        <a:pt x="158" y="314"/>
                        <a:pt x="158" y="314"/>
                      </a:cubicBezTo>
                      <a:cubicBezTo>
                        <a:pt x="158" y="317"/>
                        <a:pt x="158" y="317"/>
                        <a:pt x="158" y="317"/>
                      </a:cubicBezTo>
                      <a:cubicBezTo>
                        <a:pt x="246" y="317"/>
                        <a:pt x="317" y="246"/>
                        <a:pt x="317" y="158"/>
                      </a:cubicBezTo>
                      <a:cubicBezTo>
                        <a:pt x="317" y="71"/>
                        <a:pt x="246" y="0"/>
                        <a:pt x="158" y="0"/>
                      </a:cubicBezTo>
                      <a:cubicBezTo>
                        <a:pt x="71" y="0"/>
                        <a:pt x="0" y="71"/>
                        <a:pt x="0" y="158"/>
                      </a:cubicBezTo>
                      <a:cubicBezTo>
                        <a:pt x="0" y="246"/>
                        <a:pt x="71" y="317"/>
                        <a:pt x="158" y="317"/>
                      </a:cubicBezTo>
                      <a:lnTo>
                        <a:pt x="158" y="314"/>
                      </a:lnTo>
                      <a:close/>
                    </a:path>
                  </a:pathLst>
                </a:custGeom>
                <a:grpFill/>
                <a:ln>
                  <a:noFill/>
                </a:ln>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grpSp>
          <p:sp>
            <p:nvSpPr>
              <p:cNvPr id="23" name="Freeform 12"/>
              <p:cNvSpPr>
                <a:spLocks/>
              </p:cNvSpPr>
              <p:nvPr/>
            </p:nvSpPr>
            <p:spPr bwMode="auto">
              <a:xfrm>
                <a:off x="2656457" y="4119392"/>
                <a:ext cx="406403" cy="1190180"/>
              </a:xfrm>
              <a:custGeom>
                <a:avLst/>
                <a:gdLst>
                  <a:gd name="T0" fmla="*/ 182 w 182"/>
                  <a:gd name="T1" fmla="*/ 0 h 533"/>
                  <a:gd name="T2" fmla="*/ 0 w 182"/>
                  <a:gd name="T3" fmla="*/ 0 h 533"/>
                  <a:gd name="T4" fmla="*/ 45 w 182"/>
                  <a:gd name="T5" fmla="*/ 265 h 533"/>
                  <a:gd name="T6" fmla="*/ 90 w 182"/>
                  <a:gd name="T7" fmla="*/ 533 h 533"/>
                  <a:gd name="T8" fmla="*/ 137 w 182"/>
                  <a:gd name="T9" fmla="*/ 265 h 533"/>
                  <a:gd name="T10" fmla="*/ 182 w 182"/>
                  <a:gd name="T11" fmla="*/ 0 h 533"/>
                </a:gdLst>
                <a:ahLst/>
                <a:cxnLst>
                  <a:cxn ang="0">
                    <a:pos x="T0" y="T1"/>
                  </a:cxn>
                  <a:cxn ang="0">
                    <a:pos x="T2" y="T3"/>
                  </a:cxn>
                  <a:cxn ang="0">
                    <a:pos x="T4" y="T5"/>
                  </a:cxn>
                  <a:cxn ang="0">
                    <a:pos x="T6" y="T7"/>
                  </a:cxn>
                  <a:cxn ang="0">
                    <a:pos x="T8" y="T9"/>
                  </a:cxn>
                  <a:cxn ang="0">
                    <a:pos x="T10" y="T11"/>
                  </a:cxn>
                </a:cxnLst>
                <a:rect l="0" t="0" r="r" b="b"/>
                <a:pathLst>
                  <a:path w="182" h="533">
                    <a:moveTo>
                      <a:pt x="182" y="0"/>
                    </a:moveTo>
                    <a:lnTo>
                      <a:pt x="0" y="0"/>
                    </a:lnTo>
                    <a:lnTo>
                      <a:pt x="45" y="265"/>
                    </a:lnTo>
                    <a:lnTo>
                      <a:pt x="90" y="533"/>
                    </a:lnTo>
                    <a:lnTo>
                      <a:pt x="137" y="265"/>
                    </a:lnTo>
                    <a:lnTo>
                      <a:pt x="1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24" name="Freeform 13"/>
              <p:cNvSpPr>
                <a:spLocks/>
              </p:cNvSpPr>
              <p:nvPr/>
            </p:nvSpPr>
            <p:spPr bwMode="auto">
              <a:xfrm>
                <a:off x="2656457" y="4119392"/>
                <a:ext cx="200968" cy="1190180"/>
              </a:xfrm>
              <a:custGeom>
                <a:avLst/>
                <a:gdLst>
                  <a:gd name="T0" fmla="*/ 90 w 90"/>
                  <a:gd name="T1" fmla="*/ 533 h 533"/>
                  <a:gd name="T2" fmla="*/ 90 w 90"/>
                  <a:gd name="T3" fmla="*/ 0 h 533"/>
                  <a:gd name="T4" fmla="*/ 0 w 90"/>
                  <a:gd name="T5" fmla="*/ 0 h 533"/>
                  <a:gd name="T6" fmla="*/ 45 w 90"/>
                  <a:gd name="T7" fmla="*/ 265 h 533"/>
                  <a:gd name="T8" fmla="*/ 90 w 90"/>
                  <a:gd name="T9" fmla="*/ 533 h 533"/>
                </a:gdLst>
                <a:ahLst/>
                <a:cxnLst>
                  <a:cxn ang="0">
                    <a:pos x="T0" y="T1"/>
                  </a:cxn>
                  <a:cxn ang="0">
                    <a:pos x="T2" y="T3"/>
                  </a:cxn>
                  <a:cxn ang="0">
                    <a:pos x="T4" y="T5"/>
                  </a:cxn>
                  <a:cxn ang="0">
                    <a:pos x="T6" y="T7"/>
                  </a:cxn>
                  <a:cxn ang="0">
                    <a:pos x="T8" y="T9"/>
                  </a:cxn>
                </a:cxnLst>
                <a:rect l="0" t="0" r="r" b="b"/>
                <a:pathLst>
                  <a:path w="90" h="533">
                    <a:moveTo>
                      <a:pt x="90" y="533"/>
                    </a:moveTo>
                    <a:lnTo>
                      <a:pt x="90" y="0"/>
                    </a:lnTo>
                    <a:lnTo>
                      <a:pt x="0" y="0"/>
                    </a:lnTo>
                    <a:lnTo>
                      <a:pt x="45" y="265"/>
                    </a:lnTo>
                    <a:lnTo>
                      <a:pt x="90" y="533"/>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25" name="Freeform 14"/>
              <p:cNvSpPr>
                <a:spLocks/>
              </p:cNvSpPr>
              <p:nvPr/>
            </p:nvSpPr>
            <p:spPr bwMode="auto">
              <a:xfrm>
                <a:off x="2857425" y="3911724"/>
                <a:ext cx="1194646" cy="393005"/>
              </a:xfrm>
              <a:custGeom>
                <a:avLst/>
                <a:gdLst>
                  <a:gd name="T0" fmla="*/ 535 w 535"/>
                  <a:gd name="T1" fmla="*/ 93 h 176"/>
                  <a:gd name="T2" fmla="*/ 268 w 535"/>
                  <a:gd name="T3" fmla="*/ 138 h 176"/>
                  <a:gd name="T4" fmla="*/ 126 w 535"/>
                  <a:gd name="T5" fmla="*/ 161 h 176"/>
                  <a:gd name="T6" fmla="*/ 78 w 535"/>
                  <a:gd name="T7" fmla="*/ 171 h 176"/>
                  <a:gd name="T8" fmla="*/ 47 w 535"/>
                  <a:gd name="T9" fmla="*/ 176 h 176"/>
                  <a:gd name="T10" fmla="*/ 0 w 535"/>
                  <a:gd name="T11" fmla="*/ 93 h 176"/>
                  <a:gd name="T12" fmla="*/ 0 w 535"/>
                  <a:gd name="T13" fmla="*/ 0 h 176"/>
                  <a:gd name="T14" fmla="*/ 268 w 535"/>
                  <a:gd name="T15" fmla="*/ 48 h 176"/>
                  <a:gd name="T16" fmla="*/ 535 w 535"/>
                  <a:gd name="T17"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176">
                    <a:moveTo>
                      <a:pt x="535" y="93"/>
                    </a:moveTo>
                    <a:lnTo>
                      <a:pt x="268" y="138"/>
                    </a:lnTo>
                    <a:lnTo>
                      <a:pt x="126" y="161"/>
                    </a:lnTo>
                    <a:lnTo>
                      <a:pt x="78" y="171"/>
                    </a:lnTo>
                    <a:lnTo>
                      <a:pt x="47" y="176"/>
                    </a:lnTo>
                    <a:lnTo>
                      <a:pt x="0" y="93"/>
                    </a:lnTo>
                    <a:lnTo>
                      <a:pt x="0" y="0"/>
                    </a:lnTo>
                    <a:lnTo>
                      <a:pt x="268" y="48"/>
                    </a:lnTo>
                    <a:lnTo>
                      <a:pt x="535" y="93"/>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p>
                <a:pPr defTabSz="914377"/>
                <a:endParaRPr lang="en-US" sz="1300">
                  <a:solidFill>
                    <a:prstClr val="black"/>
                  </a:solidFill>
                  <a:latin typeface="Roboto"/>
                </a:endParaRPr>
              </a:p>
            </p:txBody>
          </p:sp>
          <p:sp>
            <p:nvSpPr>
              <p:cNvPr id="26" name="Freeform 15"/>
              <p:cNvSpPr>
                <a:spLocks/>
              </p:cNvSpPr>
              <p:nvPr/>
            </p:nvSpPr>
            <p:spPr bwMode="auto">
              <a:xfrm>
                <a:off x="2857425" y="3911724"/>
                <a:ext cx="1194646" cy="207668"/>
              </a:xfrm>
              <a:custGeom>
                <a:avLst/>
                <a:gdLst>
                  <a:gd name="T0" fmla="*/ 535 w 535"/>
                  <a:gd name="T1" fmla="*/ 93 h 93"/>
                  <a:gd name="T2" fmla="*/ 0 w 535"/>
                  <a:gd name="T3" fmla="*/ 93 h 93"/>
                  <a:gd name="T4" fmla="*/ 0 w 535"/>
                  <a:gd name="T5" fmla="*/ 0 h 93"/>
                  <a:gd name="T6" fmla="*/ 268 w 535"/>
                  <a:gd name="T7" fmla="*/ 48 h 93"/>
                  <a:gd name="T8" fmla="*/ 535 w 535"/>
                  <a:gd name="T9" fmla="*/ 93 h 93"/>
                </a:gdLst>
                <a:ahLst/>
                <a:cxnLst>
                  <a:cxn ang="0">
                    <a:pos x="T0" y="T1"/>
                  </a:cxn>
                  <a:cxn ang="0">
                    <a:pos x="T2" y="T3"/>
                  </a:cxn>
                  <a:cxn ang="0">
                    <a:pos x="T4" y="T5"/>
                  </a:cxn>
                  <a:cxn ang="0">
                    <a:pos x="T6" y="T7"/>
                  </a:cxn>
                  <a:cxn ang="0">
                    <a:pos x="T8" y="T9"/>
                  </a:cxn>
                </a:cxnLst>
                <a:rect l="0" t="0" r="r" b="b"/>
                <a:pathLst>
                  <a:path w="535" h="93">
                    <a:moveTo>
                      <a:pt x="535" y="93"/>
                    </a:moveTo>
                    <a:lnTo>
                      <a:pt x="0" y="93"/>
                    </a:lnTo>
                    <a:lnTo>
                      <a:pt x="0" y="0"/>
                    </a:lnTo>
                    <a:lnTo>
                      <a:pt x="268" y="48"/>
                    </a:lnTo>
                    <a:lnTo>
                      <a:pt x="535"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defTabSz="914377"/>
                <a:endParaRPr lang="en-US" sz="1300">
                  <a:solidFill>
                    <a:prstClr val="black"/>
                  </a:solidFill>
                  <a:latin typeface="Roboto"/>
                </a:endParaRPr>
              </a:p>
            </p:txBody>
          </p:sp>
          <p:sp>
            <p:nvSpPr>
              <p:cNvPr id="27" name="Freeform 16"/>
              <p:cNvSpPr>
                <a:spLocks/>
              </p:cNvSpPr>
              <p:nvPr/>
            </p:nvSpPr>
            <p:spPr bwMode="auto">
              <a:xfrm>
                <a:off x="2857425" y="2929212"/>
                <a:ext cx="158542" cy="1190180"/>
              </a:xfrm>
              <a:custGeom>
                <a:avLst/>
                <a:gdLst>
                  <a:gd name="T0" fmla="*/ 71 w 71"/>
                  <a:gd name="T1" fmla="*/ 407 h 533"/>
                  <a:gd name="T2" fmla="*/ 0 w 71"/>
                  <a:gd name="T3" fmla="*/ 533 h 533"/>
                  <a:gd name="T4" fmla="*/ 0 w 71"/>
                  <a:gd name="T5" fmla="*/ 0 h 533"/>
                  <a:gd name="T6" fmla="*/ 47 w 71"/>
                  <a:gd name="T7" fmla="*/ 265 h 533"/>
                  <a:gd name="T8" fmla="*/ 71 w 71"/>
                  <a:gd name="T9" fmla="*/ 407 h 533"/>
                </a:gdLst>
                <a:ahLst/>
                <a:cxnLst>
                  <a:cxn ang="0">
                    <a:pos x="T0" y="T1"/>
                  </a:cxn>
                  <a:cxn ang="0">
                    <a:pos x="T2" y="T3"/>
                  </a:cxn>
                  <a:cxn ang="0">
                    <a:pos x="T4" y="T5"/>
                  </a:cxn>
                  <a:cxn ang="0">
                    <a:pos x="T6" y="T7"/>
                  </a:cxn>
                  <a:cxn ang="0">
                    <a:pos x="T8" y="T9"/>
                  </a:cxn>
                </a:cxnLst>
                <a:rect l="0" t="0" r="r" b="b"/>
                <a:pathLst>
                  <a:path w="71" h="533">
                    <a:moveTo>
                      <a:pt x="71" y="407"/>
                    </a:moveTo>
                    <a:lnTo>
                      <a:pt x="0" y="533"/>
                    </a:lnTo>
                    <a:lnTo>
                      <a:pt x="0" y="0"/>
                    </a:lnTo>
                    <a:lnTo>
                      <a:pt x="47" y="265"/>
                    </a:lnTo>
                    <a:lnTo>
                      <a:pt x="71" y="407"/>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28" name="Freeform 17"/>
              <p:cNvSpPr>
                <a:spLocks/>
              </p:cNvSpPr>
              <p:nvPr/>
            </p:nvSpPr>
            <p:spPr bwMode="auto">
              <a:xfrm>
                <a:off x="2656457" y="2929212"/>
                <a:ext cx="200968" cy="1190180"/>
              </a:xfrm>
              <a:custGeom>
                <a:avLst/>
                <a:gdLst>
                  <a:gd name="T0" fmla="*/ 90 w 90"/>
                  <a:gd name="T1" fmla="*/ 0 h 533"/>
                  <a:gd name="T2" fmla="*/ 90 w 90"/>
                  <a:gd name="T3" fmla="*/ 533 h 533"/>
                  <a:gd name="T4" fmla="*/ 0 w 90"/>
                  <a:gd name="T5" fmla="*/ 533 h 533"/>
                  <a:gd name="T6" fmla="*/ 45 w 90"/>
                  <a:gd name="T7" fmla="*/ 265 h 533"/>
                  <a:gd name="T8" fmla="*/ 90 w 90"/>
                  <a:gd name="T9" fmla="*/ 0 h 533"/>
                </a:gdLst>
                <a:ahLst/>
                <a:cxnLst>
                  <a:cxn ang="0">
                    <a:pos x="T0" y="T1"/>
                  </a:cxn>
                  <a:cxn ang="0">
                    <a:pos x="T2" y="T3"/>
                  </a:cxn>
                  <a:cxn ang="0">
                    <a:pos x="T4" y="T5"/>
                  </a:cxn>
                  <a:cxn ang="0">
                    <a:pos x="T6" y="T7"/>
                  </a:cxn>
                  <a:cxn ang="0">
                    <a:pos x="T8" y="T9"/>
                  </a:cxn>
                </a:cxnLst>
                <a:rect l="0" t="0" r="r" b="b"/>
                <a:pathLst>
                  <a:path w="90" h="533">
                    <a:moveTo>
                      <a:pt x="90" y="0"/>
                    </a:moveTo>
                    <a:lnTo>
                      <a:pt x="90" y="533"/>
                    </a:lnTo>
                    <a:lnTo>
                      <a:pt x="0" y="533"/>
                    </a:lnTo>
                    <a:lnTo>
                      <a:pt x="45" y="265"/>
                    </a:lnTo>
                    <a:lnTo>
                      <a:pt x="9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29" name="Freeform 18"/>
              <p:cNvSpPr>
                <a:spLocks/>
              </p:cNvSpPr>
              <p:nvPr/>
            </p:nvSpPr>
            <p:spPr bwMode="auto">
              <a:xfrm>
                <a:off x="2656457" y="2929212"/>
                <a:ext cx="200968" cy="1190180"/>
              </a:xfrm>
              <a:custGeom>
                <a:avLst/>
                <a:gdLst>
                  <a:gd name="T0" fmla="*/ 90 w 90"/>
                  <a:gd name="T1" fmla="*/ 0 h 533"/>
                  <a:gd name="T2" fmla="*/ 90 w 90"/>
                  <a:gd name="T3" fmla="*/ 533 h 533"/>
                  <a:gd name="T4" fmla="*/ 0 w 90"/>
                  <a:gd name="T5" fmla="*/ 533 h 533"/>
                  <a:gd name="T6" fmla="*/ 45 w 90"/>
                  <a:gd name="T7" fmla="*/ 265 h 533"/>
                  <a:gd name="T8" fmla="*/ 90 w 90"/>
                  <a:gd name="T9" fmla="*/ 0 h 533"/>
                </a:gdLst>
                <a:ahLst/>
                <a:cxnLst>
                  <a:cxn ang="0">
                    <a:pos x="T0" y="T1"/>
                  </a:cxn>
                  <a:cxn ang="0">
                    <a:pos x="T2" y="T3"/>
                  </a:cxn>
                  <a:cxn ang="0">
                    <a:pos x="T4" y="T5"/>
                  </a:cxn>
                  <a:cxn ang="0">
                    <a:pos x="T6" y="T7"/>
                  </a:cxn>
                  <a:cxn ang="0">
                    <a:pos x="T8" y="T9"/>
                  </a:cxn>
                </a:cxnLst>
                <a:rect l="0" t="0" r="r" b="b"/>
                <a:pathLst>
                  <a:path w="90" h="533">
                    <a:moveTo>
                      <a:pt x="90" y="0"/>
                    </a:moveTo>
                    <a:lnTo>
                      <a:pt x="90" y="533"/>
                    </a:lnTo>
                    <a:lnTo>
                      <a:pt x="0" y="533"/>
                    </a:lnTo>
                    <a:lnTo>
                      <a:pt x="45" y="265"/>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0" name="Freeform 19"/>
              <p:cNvSpPr>
                <a:spLocks/>
              </p:cNvSpPr>
              <p:nvPr/>
            </p:nvSpPr>
            <p:spPr bwMode="auto">
              <a:xfrm>
                <a:off x="2281316" y="3536583"/>
                <a:ext cx="576109" cy="582809"/>
              </a:xfrm>
              <a:custGeom>
                <a:avLst/>
                <a:gdLst>
                  <a:gd name="T0" fmla="*/ 258 w 258"/>
                  <a:gd name="T1" fmla="*/ 261 h 261"/>
                  <a:gd name="T2" fmla="*/ 132 w 258"/>
                  <a:gd name="T3" fmla="*/ 190 h 261"/>
                  <a:gd name="T4" fmla="*/ 92 w 258"/>
                  <a:gd name="T5" fmla="*/ 131 h 261"/>
                  <a:gd name="T6" fmla="*/ 0 w 258"/>
                  <a:gd name="T7" fmla="*/ 0 h 261"/>
                  <a:gd name="T8" fmla="*/ 130 w 258"/>
                  <a:gd name="T9" fmla="*/ 93 h 261"/>
                  <a:gd name="T10" fmla="*/ 189 w 258"/>
                  <a:gd name="T11" fmla="*/ 135 h 261"/>
                  <a:gd name="T12" fmla="*/ 258 w 258"/>
                  <a:gd name="T13" fmla="*/ 261 h 261"/>
                </a:gdLst>
                <a:ahLst/>
                <a:cxnLst>
                  <a:cxn ang="0">
                    <a:pos x="T0" y="T1"/>
                  </a:cxn>
                  <a:cxn ang="0">
                    <a:pos x="T2" y="T3"/>
                  </a:cxn>
                  <a:cxn ang="0">
                    <a:pos x="T4" y="T5"/>
                  </a:cxn>
                  <a:cxn ang="0">
                    <a:pos x="T6" y="T7"/>
                  </a:cxn>
                  <a:cxn ang="0">
                    <a:pos x="T8" y="T9"/>
                  </a:cxn>
                  <a:cxn ang="0">
                    <a:pos x="T10" y="T11"/>
                  </a:cxn>
                  <a:cxn ang="0">
                    <a:pos x="T12" y="T13"/>
                  </a:cxn>
                </a:cxnLst>
                <a:rect l="0" t="0" r="r" b="b"/>
                <a:pathLst>
                  <a:path w="258" h="261">
                    <a:moveTo>
                      <a:pt x="258" y="261"/>
                    </a:moveTo>
                    <a:lnTo>
                      <a:pt x="132" y="190"/>
                    </a:lnTo>
                    <a:lnTo>
                      <a:pt x="92" y="131"/>
                    </a:lnTo>
                    <a:lnTo>
                      <a:pt x="0" y="0"/>
                    </a:lnTo>
                    <a:lnTo>
                      <a:pt x="130" y="93"/>
                    </a:lnTo>
                    <a:lnTo>
                      <a:pt x="189" y="135"/>
                    </a:lnTo>
                    <a:lnTo>
                      <a:pt x="258" y="261"/>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1" name="Freeform 20"/>
              <p:cNvSpPr>
                <a:spLocks/>
              </p:cNvSpPr>
              <p:nvPr/>
            </p:nvSpPr>
            <p:spPr bwMode="auto">
              <a:xfrm>
                <a:off x="2281316" y="3536583"/>
                <a:ext cx="576109" cy="582809"/>
              </a:xfrm>
              <a:custGeom>
                <a:avLst/>
                <a:gdLst>
                  <a:gd name="T0" fmla="*/ 258 w 258"/>
                  <a:gd name="T1" fmla="*/ 261 h 261"/>
                  <a:gd name="T2" fmla="*/ 135 w 258"/>
                  <a:gd name="T3" fmla="*/ 190 h 261"/>
                  <a:gd name="T4" fmla="*/ 132 w 258"/>
                  <a:gd name="T5" fmla="*/ 190 h 261"/>
                  <a:gd name="T6" fmla="*/ 92 w 258"/>
                  <a:gd name="T7" fmla="*/ 131 h 261"/>
                  <a:gd name="T8" fmla="*/ 0 w 258"/>
                  <a:gd name="T9" fmla="*/ 0 h 261"/>
                  <a:gd name="T10" fmla="*/ 258 w 258"/>
                  <a:gd name="T11" fmla="*/ 261 h 261"/>
                </a:gdLst>
                <a:ahLst/>
                <a:cxnLst>
                  <a:cxn ang="0">
                    <a:pos x="T0" y="T1"/>
                  </a:cxn>
                  <a:cxn ang="0">
                    <a:pos x="T2" y="T3"/>
                  </a:cxn>
                  <a:cxn ang="0">
                    <a:pos x="T4" y="T5"/>
                  </a:cxn>
                  <a:cxn ang="0">
                    <a:pos x="T6" y="T7"/>
                  </a:cxn>
                  <a:cxn ang="0">
                    <a:pos x="T8" y="T9"/>
                  </a:cxn>
                  <a:cxn ang="0">
                    <a:pos x="T10" y="T11"/>
                  </a:cxn>
                </a:cxnLst>
                <a:rect l="0" t="0" r="r" b="b"/>
                <a:pathLst>
                  <a:path w="258" h="261">
                    <a:moveTo>
                      <a:pt x="258" y="261"/>
                    </a:moveTo>
                    <a:lnTo>
                      <a:pt x="135" y="190"/>
                    </a:lnTo>
                    <a:lnTo>
                      <a:pt x="132" y="190"/>
                    </a:lnTo>
                    <a:lnTo>
                      <a:pt x="92" y="131"/>
                    </a:lnTo>
                    <a:lnTo>
                      <a:pt x="0" y="0"/>
                    </a:lnTo>
                    <a:lnTo>
                      <a:pt x="258" y="2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2" name="Freeform 21"/>
              <p:cNvSpPr>
                <a:spLocks/>
              </p:cNvSpPr>
              <p:nvPr/>
            </p:nvSpPr>
            <p:spPr bwMode="auto">
              <a:xfrm>
                <a:off x="2857425" y="3536583"/>
                <a:ext cx="582809" cy="582809"/>
              </a:xfrm>
              <a:custGeom>
                <a:avLst/>
                <a:gdLst>
                  <a:gd name="T0" fmla="*/ 261 w 261"/>
                  <a:gd name="T1" fmla="*/ 0 h 261"/>
                  <a:gd name="T2" fmla="*/ 168 w 261"/>
                  <a:gd name="T3" fmla="*/ 131 h 261"/>
                  <a:gd name="T4" fmla="*/ 126 w 261"/>
                  <a:gd name="T5" fmla="*/ 190 h 261"/>
                  <a:gd name="T6" fmla="*/ 126 w 261"/>
                  <a:gd name="T7" fmla="*/ 190 h 261"/>
                  <a:gd name="T8" fmla="*/ 85 w 261"/>
                  <a:gd name="T9" fmla="*/ 213 h 261"/>
                  <a:gd name="T10" fmla="*/ 0 w 261"/>
                  <a:gd name="T11" fmla="*/ 261 h 261"/>
                  <a:gd name="T12" fmla="*/ 71 w 261"/>
                  <a:gd name="T13" fmla="*/ 135 h 261"/>
                  <a:gd name="T14" fmla="*/ 130 w 261"/>
                  <a:gd name="T15" fmla="*/ 93 h 261"/>
                  <a:gd name="T16" fmla="*/ 261 w 261"/>
                  <a:gd name="T17" fmla="*/ 0 h 261"/>
                  <a:gd name="T18" fmla="*/ 261 w 261"/>
                  <a:gd name="T19" fmla="*/ 0 h 261"/>
                  <a:gd name="T20" fmla="*/ 261 w 261"/>
                  <a:gd name="T2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261">
                    <a:moveTo>
                      <a:pt x="261" y="0"/>
                    </a:moveTo>
                    <a:lnTo>
                      <a:pt x="168" y="131"/>
                    </a:lnTo>
                    <a:lnTo>
                      <a:pt x="126" y="190"/>
                    </a:lnTo>
                    <a:lnTo>
                      <a:pt x="126" y="190"/>
                    </a:lnTo>
                    <a:lnTo>
                      <a:pt x="85" y="213"/>
                    </a:lnTo>
                    <a:lnTo>
                      <a:pt x="0" y="261"/>
                    </a:lnTo>
                    <a:lnTo>
                      <a:pt x="71" y="135"/>
                    </a:lnTo>
                    <a:lnTo>
                      <a:pt x="130" y="93"/>
                    </a:lnTo>
                    <a:lnTo>
                      <a:pt x="261" y="0"/>
                    </a:lnTo>
                    <a:lnTo>
                      <a:pt x="261" y="0"/>
                    </a:lnTo>
                    <a:lnTo>
                      <a:pt x="2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3" name="Freeform 22"/>
              <p:cNvSpPr>
                <a:spLocks/>
              </p:cNvSpPr>
              <p:nvPr/>
            </p:nvSpPr>
            <p:spPr bwMode="auto">
              <a:xfrm>
                <a:off x="2857425" y="3536583"/>
                <a:ext cx="582809" cy="582809"/>
              </a:xfrm>
              <a:custGeom>
                <a:avLst/>
                <a:gdLst>
                  <a:gd name="T0" fmla="*/ 0 w 261"/>
                  <a:gd name="T1" fmla="*/ 261 h 261"/>
                  <a:gd name="T2" fmla="*/ 126 w 261"/>
                  <a:gd name="T3" fmla="*/ 190 h 261"/>
                  <a:gd name="T4" fmla="*/ 126 w 261"/>
                  <a:gd name="T5" fmla="*/ 190 h 261"/>
                  <a:gd name="T6" fmla="*/ 168 w 261"/>
                  <a:gd name="T7" fmla="*/ 131 h 261"/>
                  <a:gd name="T8" fmla="*/ 261 w 261"/>
                  <a:gd name="T9" fmla="*/ 0 h 261"/>
                  <a:gd name="T10" fmla="*/ 0 w 261"/>
                  <a:gd name="T11" fmla="*/ 261 h 261"/>
                </a:gdLst>
                <a:ahLst/>
                <a:cxnLst>
                  <a:cxn ang="0">
                    <a:pos x="T0" y="T1"/>
                  </a:cxn>
                  <a:cxn ang="0">
                    <a:pos x="T2" y="T3"/>
                  </a:cxn>
                  <a:cxn ang="0">
                    <a:pos x="T4" y="T5"/>
                  </a:cxn>
                  <a:cxn ang="0">
                    <a:pos x="T6" y="T7"/>
                  </a:cxn>
                  <a:cxn ang="0">
                    <a:pos x="T8" y="T9"/>
                  </a:cxn>
                  <a:cxn ang="0">
                    <a:pos x="T10" y="T11"/>
                  </a:cxn>
                </a:cxnLst>
                <a:rect l="0" t="0" r="r" b="b"/>
                <a:pathLst>
                  <a:path w="261" h="261">
                    <a:moveTo>
                      <a:pt x="0" y="261"/>
                    </a:moveTo>
                    <a:lnTo>
                      <a:pt x="126" y="190"/>
                    </a:lnTo>
                    <a:lnTo>
                      <a:pt x="126" y="190"/>
                    </a:lnTo>
                    <a:lnTo>
                      <a:pt x="168" y="131"/>
                    </a:lnTo>
                    <a:lnTo>
                      <a:pt x="261" y="0"/>
                    </a:lnTo>
                    <a:lnTo>
                      <a:pt x="0" y="261"/>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4" name="Freeform 23"/>
              <p:cNvSpPr>
                <a:spLocks/>
              </p:cNvSpPr>
              <p:nvPr/>
            </p:nvSpPr>
            <p:spPr bwMode="auto">
              <a:xfrm>
                <a:off x="1667247" y="4119392"/>
                <a:ext cx="1190180" cy="185338"/>
              </a:xfrm>
              <a:custGeom>
                <a:avLst/>
                <a:gdLst>
                  <a:gd name="T0" fmla="*/ 533 w 533"/>
                  <a:gd name="T1" fmla="*/ 0 h 83"/>
                  <a:gd name="T2" fmla="*/ 488 w 533"/>
                  <a:gd name="T3" fmla="*/ 83 h 83"/>
                  <a:gd name="T4" fmla="*/ 457 w 533"/>
                  <a:gd name="T5" fmla="*/ 78 h 83"/>
                  <a:gd name="T6" fmla="*/ 410 w 533"/>
                  <a:gd name="T7" fmla="*/ 68 h 83"/>
                  <a:gd name="T8" fmla="*/ 268 w 533"/>
                  <a:gd name="T9" fmla="*/ 45 h 83"/>
                  <a:gd name="T10" fmla="*/ 0 w 533"/>
                  <a:gd name="T11" fmla="*/ 0 h 83"/>
                  <a:gd name="T12" fmla="*/ 533 w 533"/>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533" h="83">
                    <a:moveTo>
                      <a:pt x="533" y="0"/>
                    </a:moveTo>
                    <a:lnTo>
                      <a:pt x="488" y="83"/>
                    </a:lnTo>
                    <a:lnTo>
                      <a:pt x="457" y="78"/>
                    </a:lnTo>
                    <a:lnTo>
                      <a:pt x="410" y="68"/>
                    </a:lnTo>
                    <a:lnTo>
                      <a:pt x="268" y="45"/>
                    </a:lnTo>
                    <a:lnTo>
                      <a:pt x="0" y="0"/>
                    </a:lnTo>
                    <a:lnTo>
                      <a:pt x="5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35" name="Freeform 24"/>
              <p:cNvSpPr>
                <a:spLocks/>
              </p:cNvSpPr>
              <p:nvPr/>
            </p:nvSpPr>
            <p:spPr bwMode="auto">
              <a:xfrm>
                <a:off x="1667247" y="3960850"/>
                <a:ext cx="1190180" cy="158542"/>
              </a:xfrm>
              <a:custGeom>
                <a:avLst/>
                <a:gdLst>
                  <a:gd name="T0" fmla="*/ 533 w 533"/>
                  <a:gd name="T1" fmla="*/ 71 h 71"/>
                  <a:gd name="T2" fmla="*/ 0 w 533"/>
                  <a:gd name="T3" fmla="*/ 71 h 71"/>
                  <a:gd name="T4" fmla="*/ 268 w 533"/>
                  <a:gd name="T5" fmla="*/ 26 h 71"/>
                  <a:gd name="T6" fmla="*/ 410 w 533"/>
                  <a:gd name="T7" fmla="*/ 0 h 71"/>
                  <a:gd name="T8" fmla="*/ 533 w 533"/>
                  <a:gd name="T9" fmla="*/ 71 h 71"/>
                </a:gdLst>
                <a:ahLst/>
                <a:cxnLst>
                  <a:cxn ang="0">
                    <a:pos x="T0" y="T1"/>
                  </a:cxn>
                  <a:cxn ang="0">
                    <a:pos x="T2" y="T3"/>
                  </a:cxn>
                  <a:cxn ang="0">
                    <a:pos x="T4" y="T5"/>
                  </a:cxn>
                  <a:cxn ang="0">
                    <a:pos x="T6" y="T7"/>
                  </a:cxn>
                  <a:cxn ang="0">
                    <a:pos x="T8" y="T9"/>
                  </a:cxn>
                </a:cxnLst>
                <a:rect l="0" t="0" r="r" b="b"/>
                <a:pathLst>
                  <a:path w="533" h="71">
                    <a:moveTo>
                      <a:pt x="533" y="71"/>
                    </a:moveTo>
                    <a:lnTo>
                      <a:pt x="0" y="71"/>
                    </a:lnTo>
                    <a:lnTo>
                      <a:pt x="268" y="26"/>
                    </a:lnTo>
                    <a:lnTo>
                      <a:pt x="410" y="0"/>
                    </a:lnTo>
                    <a:lnTo>
                      <a:pt x="533" y="71"/>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36" name="Freeform 25"/>
              <p:cNvSpPr>
                <a:spLocks/>
              </p:cNvSpPr>
              <p:nvPr/>
            </p:nvSpPr>
            <p:spPr bwMode="auto">
              <a:xfrm>
                <a:off x="2281316" y="4119392"/>
                <a:ext cx="576109" cy="580575"/>
              </a:xfrm>
              <a:custGeom>
                <a:avLst/>
                <a:gdLst>
                  <a:gd name="T0" fmla="*/ 258 w 258"/>
                  <a:gd name="T1" fmla="*/ 0 h 260"/>
                  <a:gd name="T2" fmla="*/ 213 w 258"/>
                  <a:gd name="T3" fmla="*/ 83 h 260"/>
                  <a:gd name="T4" fmla="*/ 189 w 258"/>
                  <a:gd name="T5" fmla="*/ 125 h 260"/>
                  <a:gd name="T6" fmla="*/ 130 w 258"/>
                  <a:gd name="T7" fmla="*/ 168 h 260"/>
                  <a:gd name="T8" fmla="*/ 0 w 258"/>
                  <a:gd name="T9" fmla="*/ 260 h 260"/>
                  <a:gd name="T10" fmla="*/ 92 w 258"/>
                  <a:gd name="T11" fmla="*/ 130 h 260"/>
                  <a:gd name="T12" fmla="*/ 132 w 258"/>
                  <a:gd name="T13" fmla="*/ 68 h 260"/>
                  <a:gd name="T14" fmla="*/ 135 w 258"/>
                  <a:gd name="T15" fmla="*/ 68 h 260"/>
                  <a:gd name="T16" fmla="*/ 258 w 258"/>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60">
                    <a:moveTo>
                      <a:pt x="258" y="0"/>
                    </a:moveTo>
                    <a:lnTo>
                      <a:pt x="213" y="83"/>
                    </a:lnTo>
                    <a:lnTo>
                      <a:pt x="189" y="125"/>
                    </a:lnTo>
                    <a:lnTo>
                      <a:pt x="130" y="168"/>
                    </a:lnTo>
                    <a:lnTo>
                      <a:pt x="0" y="260"/>
                    </a:lnTo>
                    <a:lnTo>
                      <a:pt x="92" y="130"/>
                    </a:lnTo>
                    <a:lnTo>
                      <a:pt x="132" y="68"/>
                    </a:lnTo>
                    <a:lnTo>
                      <a:pt x="135" y="68"/>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7" name="Freeform 26"/>
              <p:cNvSpPr>
                <a:spLocks/>
              </p:cNvSpPr>
              <p:nvPr/>
            </p:nvSpPr>
            <p:spPr bwMode="auto">
              <a:xfrm>
                <a:off x="2281316" y="4119392"/>
                <a:ext cx="576109" cy="580575"/>
              </a:xfrm>
              <a:custGeom>
                <a:avLst/>
                <a:gdLst>
                  <a:gd name="T0" fmla="*/ 258 w 258"/>
                  <a:gd name="T1" fmla="*/ 0 h 260"/>
                  <a:gd name="T2" fmla="*/ 135 w 258"/>
                  <a:gd name="T3" fmla="*/ 68 h 260"/>
                  <a:gd name="T4" fmla="*/ 132 w 258"/>
                  <a:gd name="T5" fmla="*/ 68 h 260"/>
                  <a:gd name="T6" fmla="*/ 92 w 258"/>
                  <a:gd name="T7" fmla="*/ 130 h 260"/>
                  <a:gd name="T8" fmla="*/ 0 w 258"/>
                  <a:gd name="T9" fmla="*/ 260 h 260"/>
                  <a:gd name="T10" fmla="*/ 258 w 258"/>
                  <a:gd name="T11" fmla="*/ 0 h 260"/>
                </a:gdLst>
                <a:ahLst/>
                <a:cxnLst>
                  <a:cxn ang="0">
                    <a:pos x="T0" y="T1"/>
                  </a:cxn>
                  <a:cxn ang="0">
                    <a:pos x="T2" y="T3"/>
                  </a:cxn>
                  <a:cxn ang="0">
                    <a:pos x="T4" y="T5"/>
                  </a:cxn>
                  <a:cxn ang="0">
                    <a:pos x="T6" y="T7"/>
                  </a:cxn>
                  <a:cxn ang="0">
                    <a:pos x="T8" y="T9"/>
                  </a:cxn>
                  <a:cxn ang="0">
                    <a:pos x="T10" y="T11"/>
                  </a:cxn>
                </a:cxnLst>
                <a:rect l="0" t="0" r="r" b="b"/>
                <a:pathLst>
                  <a:path w="258" h="260">
                    <a:moveTo>
                      <a:pt x="258" y="0"/>
                    </a:moveTo>
                    <a:lnTo>
                      <a:pt x="135" y="68"/>
                    </a:lnTo>
                    <a:lnTo>
                      <a:pt x="132" y="68"/>
                    </a:lnTo>
                    <a:lnTo>
                      <a:pt x="92" y="130"/>
                    </a:lnTo>
                    <a:lnTo>
                      <a:pt x="0" y="260"/>
                    </a:lnTo>
                    <a:lnTo>
                      <a:pt x="258"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8" name="Freeform 27"/>
              <p:cNvSpPr>
                <a:spLocks/>
              </p:cNvSpPr>
              <p:nvPr/>
            </p:nvSpPr>
            <p:spPr bwMode="auto">
              <a:xfrm>
                <a:off x="2857425" y="4119392"/>
                <a:ext cx="582809" cy="580575"/>
              </a:xfrm>
              <a:custGeom>
                <a:avLst/>
                <a:gdLst>
                  <a:gd name="T0" fmla="*/ 261 w 261"/>
                  <a:gd name="T1" fmla="*/ 260 h 260"/>
                  <a:gd name="T2" fmla="*/ 261 w 261"/>
                  <a:gd name="T3" fmla="*/ 260 h 260"/>
                  <a:gd name="T4" fmla="*/ 261 w 261"/>
                  <a:gd name="T5" fmla="*/ 258 h 260"/>
                  <a:gd name="T6" fmla="*/ 130 w 261"/>
                  <a:gd name="T7" fmla="*/ 168 h 260"/>
                  <a:gd name="T8" fmla="*/ 71 w 261"/>
                  <a:gd name="T9" fmla="*/ 125 h 260"/>
                  <a:gd name="T10" fmla="*/ 47 w 261"/>
                  <a:gd name="T11" fmla="*/ 83 h 260"/>
                  <a:gd name="T12" fmla="*/ 0 w 261"/>
                  <a:gd name="T13" fmla="*/ 0 h 260"/>
                  <a:gd name="T14" fmla="*/ 126 w 261"/>
                  <a:gd name="T15" fmla="*/ 68 h 260"/>
                  <a:gd name="T16" fmla="*/ 126 w 261"/>
                  <a:gd name="T17" fmla="*/ 68 h 260"/>
                  <a:gd name="T18" fmla="*/ 168 w 261"/>
                  <a:gd name="T19" fmla="*/ 130 h 260"/>
                  <a:gd name="T20" fmla="*/ 261 w 261"/>
                  <a:gd name="T21"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260">
                    <a:moveTo>
                      <a:pt x="261" y="260"/>
                    </a:moveTo>
                    <a:lnTo>
                      <a:pt x="261" y="260"/>
                    </a:lnTo>
                    <a:lnTo>
                      <a:pt x="261" y="258"/>
                    </a:lnTo>
                    <a:lnTo>
                      <a:pt x="130" y="168"/>
                    </a:lnTo>
                    <a:lnTo>
                      <a:pt x="71" y="125"/>
                    </a:lnTo>
                    <a:lnTo>
                      <a:pt x="47" y="83"/>
                    </a:lnTo>
                    <a:lnTo>
                      <a:pt x="0" y="0"/>
                    </a:lnTo>
                    <a:lnTo>
                      <a:pt x="126" y="68"/>
                    </a:lnTo>
                    <a:lnTo>
                      <a:pt x="126" y="68"/>
                    </a:lnTo>
                    <a:lnTo>
                      <a:pt x="168" y="130"/>
                    </a:lnTo>
                    <a:lnTo>
                      <a:pt x="261" y="26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39" name="Freeform 28"/>
              <p:cNvSpPr>
                <a:spLocks/>
              </p:cNvSpPr>
              <p:nvPr/>
            </p:nvSpPr>
            <p:spPr bwMode="auto">
              <a:xfrm>
                <a:off x="2857425" y="4119392"/>
                <a:ext cx="582809" cy="580575"/>
              </a:xfrm>
              <a:custGeom>
                <a:avLst/>
                <a:gdLst>
                  <a:gd name="T0" fmla="*/ 0 w 261"/>
                  <a:gd name="T1" fmla="*/ 0 h 260"/>
                  <a:gd name="T2" fmla="*/ 126 w 261"/>
                  <a:gd name="T3" fmla="*/ 68 h 260"/>
                  <a:gd name="T4" fmla="*/ 126 w 261"/>
                  <a:gd name="T5" fmla="*/ 68 h 260"/>
                  <a:gd name="T6" fmla="*/ 168 w 261"/>
                  <a:gd name="T7" fmla="*/ 130 h 260"/>
                  <a:gd name="T8" fmla="*/ 261 w 261"/>
                  <a:gd name="T9" fmla="*/ 260 h 260"/>
                  <a:gd name="T10" fmla="*/ 0 w 261"/>
                  <a:gd name="T11" fmla="*/ 0 h 260"/>
                </a:gdLst>
                <a:ahLst/>
                <a:cxnLst>
                  <a:cxn ang="0">
                    <a:pos x="T0" y="T1"/>
                  </a:cxn>
                  <a:cxn ang="0">
                    <a:pos x="T2" y="T3"/>
                  </a:cxn>
                  <a:cxn ang="0">
                    <a:pos x="T4" y="T5"/>
                  </a:cxn>
                  <a:cxn ang="0">
                    <a:pos x="T6" y="T7"/>
                  </a:cxn>
                  <a:cxn ang="0">
                    <a:pos x="T8" y="T9"/>
                  </a:cxn>
                  <a:cxn ang="0">
                    <a:pos x="T10" y="T11"/>
                  </a:cxn>
                </a:cxnLst>
                <a:rect l="0" t="0" r="r" b="b"/>
                <a:pathLst>
                  <a:path w="261" h="260">
                    <a:moveTo>
                      <a:pt x="0" y="0"/>
                    </a:moveTo>
                    <a:lnTo>
                      <a:pt x="126" y="68"/>
                    </a:lnTo>
                    <a:lnTo>
                      <a:pt x="126" y="68"/>
                    </a:lnTo>
                    <a:lnTo>
                      <a:pt x="168" y="130"/>
                    </a:lnTo>
                    <a:lnTo>
                      <a:pt x="261" y="26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grpSp>
            <p:nvGrpSpPr>
              <p:cNvPr id="40" name="Group 39"/>
              <p:cNvGrpSpPr/>
              <p:nvPr/>
            </p:nvGrpSpPr>
            <p:grpSpPr>
              <a:xfrm>
                <a:off x="1180457" y="2442422"/>
                <a:ext cx="3353938" cy="3353939"/>
                <a:chOff x="4902201" y="2746375"/>
                <a:chExt cx="2384425" cy="2384426"/>
              </a:xfrm>
            </p:grpSpPr>
            <p:sp>
              <p:nvSpPr>
                <p:cNvPr id="45" name="Rectangle 29"/>
                <p:cNvSpPr>
                  <a:spLocks noChangeArrowheads="1"/>
                </p:cNvSpPr>
                <p:nvPr/>
              </p:nvSpPr>
              <p:spPr bwMode="auto">
                <a:xfrm>
                  <a:off x="6091238" y="2746375"/>
                  <a:ext cx="11113" cy="8731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46" name="Rectangle 30"/>
                <p:cNvSpPr>
                  <a:spLocks noChangeArrowheads="1"/>
                </p:cNvSpPr>
                <p:nvPr/>
              </p:nvSpPr>
              <p:spPr bwMode="auto">
                <a:xfrm>
                  <a:off x="6094413" y="2762250"/>
                  <a:ext cx="3175" cy="5556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47" name="Freeform 31"/>
                <p:cNvSpPr>
                  <a:spLocks/>
                </p:cNvSpPr>
                <p:nvPr/>
              </p:nvSpPr>
              <p:spPr bwMode="auto">
                <a:xfrm>
                  <a:off x="5888038" y="2779713"/>
                  <a:ext cx="14288" cy="53975"/>
                </a:xfrm>
                <a:custGeom>
                  <a:avLst/>
                  <a:gdLst>
                    <a:gd name="T0" fmla="*/ 9 w 9"/>
                    <a:gd name="T1" fmla="*/ 34 h 34"/>
                    <a:gd name="T2" fmla="*/ 7 w 9"/>
                    <a:gd name="T3" fmla="*/ 34 h 34"/>
                    <a:gd name="T4" fmla="*/ 0 w 9"/>
                    <a:gd name="T5" fmla="*/ 0 h 34"/>
                    <a:gd name="T6" fmla="*/ 4 w 9"/>
                    <a:gd name="T7" fmla="*/ 0 h 34"/>
                    <a:gd name="T8" fmla="*/ 9 w 9"/>
                    <a:gd name="T9" fmla="*/ 34 h 34"/>
                  </a:gdLst>
                  <a:ahLst/>
                  <a:cxnLst>
                    <a:cxn ang="0">
                      <a:pos x="T0" y="T1"/>
                    </a:cxn>
                    <a:cxn ang="0">
                      <a:pos x="T2" y="T3"/>
                    </a:cxn>
                    <a:cxn ang="0">
                      <a:pos x="T4" y="T5"/>
                    </a:cxn>
                    <a:cxn ang="0">
                      <a:pos x="T6" y="T7"/>
                    </a:cxn>
                    <a:cxn ang="0">
                      <a:pos x="T8" y="T9"/>
                    </a:cxn>
                  </a:cxnLst>
                  <a:rect l="0" t="0" r="r" b="b"/>
                  <a:pathLst>
                    <a:path w="9" h="34">
                      <a:moveTo>
                        <a:pt x="9" y="34"/>
                      </a:moveTo>
                      <a:lnTo>
                        <a:pt x="7" y="34"/>
                      </a:lnTo>
                      <a:lnTo>
                        <a:pt x="0" y="0"/>
                      </a:lnTo>
                      <a:lnTo>
                        <a:pt x="4" y="0"/>
                      </a:lnTo>
                      <a:lnTo>
                        <a:pt x="9" y="34"/>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48" name="Freeform 32"/>
                <p:cNvSpPr>
                  <a:spLocks/>
                </p:cNvSpPr>
                <p:nvPr/>
              </p:nvSpPr>
              <p:spPr bwMode="auto">
                <a:xfrm>
                  <a:off x="5691188" y="2833688"/>
                  <a:ext cx="23813" cy="52388"/>
                </a:xfrm>
                <a:custGeom>
                  <a:avLst/>
                  <a:gdLst>
                    <a:gd name="T0" fmla="*/ 15 w 15"/>
                    <a:gd name="T1" fmla="*/ 30 h 33"/>
                    <a:gd name="T2" fmla="*/ 12 w 15"/>
                    <a:gd name="T3" fmla="*/ 33 h 33"/>
                    <a:gd name="T4" fmla="*/ 0 w 15"/>
                    <a:gd name="T5" fmla="*/ 0 h 33"/>
                    <a:gd name="T6" fmla="*/ 3 w 15"/>
                    <a:gd name="T7" fmla="*/ 0 h 33"/>
                    <a:gd name="T8" fmla="*/ 15 w 15"/>
                    <a:gd name="T9" fmla="*/ 30 h 33"/>
                  </a:gdLst>
                  <a:ahLst/>
                  <a:cxnLst>
                    <a:cxn ang="0">
                      <a:pos x="T0" y="T1"/>
                    </a:cxn>
                    <a:cxn ang="0">
                      <a:pos x="T2" y="T3"/>
                    </a:cxn>
                    <a:cxn ang="0">
                      <a:pos x="T4" y="T5"/>
                    </a:cxn>
                    <a:cxn ang="0">
                      <a:pos x="T6" y="T7"/>
                    </a:cxn>
                    <a:cxn ang="0">
                      <a:pos x="T8" y="T9"/>
                    </a:cxn>
                  </a:cxnLst>
                  <a:rect l="0" t="0" r="r" b="b"/>
                  <a:pathLst>
                    <a:path w="15" h="33">
                      <a:moveTo>
                        <a:pt x="15" y="30"/>
                      </a:moveTo>
                      <a:lnTo>
                        <a:pt x="12" y="33"/>
                      </a:lnTo>
                      <a:lnTo>
                        <a:pt x="0" y="0"/>
                      </a:lnTo>
                      <a:lnTo>
                        <a:pt x="3" y="0"/>
                      </a:lnTo>
                      <a:lnTo>
                        <a:pt x="15" y="3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49" name="Freeform 33"/>
                <p:cNvSpPr>
                  <a:spLocks/>
                </p:cNvSpPr>
                <p:nvPr/>
              </p:nvSpPr>
              <p:spPr bwMode="auto">
                <a:xfrm>
                  <a:off x="5503863" y="2919413"/>
                  <a:ext cx="33338" cy="49213"/>
                </a:xfrm>
                <a:custGeom>
                  <a:avLst/>
                  <a:gdLst>
                    <a:gd name="T0" fmla="*/ 21 w 21"/>
                    <a:gd name="T1" fmla="*/ 28 h 31"/>
                    <a:gd name="T2" fmla="*/ 19 w 21"/>
                    <a:gd name="T3" fmla="*/ 31 h 31"/>
                    <a:gd name="T4" fmla="*/ 0 w 21"/>
                    <a:gd name="T5" fmla="*/ 0 h 31"/>
                    <a:gd name="T6" fmla="*/ 5 w 21"/>
                    <a:gd name="T7" fmla="*/ 0 h 31"/>
                    <a:gd name="T8" fmla="*/ 21 w 21"/>
                    <a:gd name="T9" fmla="*/ 28 h 31"/>
                  </a:gdLst>
                  <a:ahLst/>
                  <a:cxnLst>
                    <a:cxn ang="0">
                      <a:pos x="T0" y="T1"/>
                    </a:cxn>
                    <a:cxn ang="0">
                      <a:pos x="T2" y="T3"/>
                    </a:cxn>
                    <a:cxn ang="0">
                      <a:pos x="T4" y="T5"/>
                    </a:cxn>
                    <a:cxn ang="0">
                      <a:pos x="T6" y="T7"/>
                    </a:cxn>
                    <a:cxn ang="0">
                      <a:pos x="T8" y="T9"/>
                    </a:cxn>
                  </a:cxnLst>
                  <a:rect l="0" t="0" r="r" b="b"/>
                  <a:pathLst>
                    <a:path w="21" h="31">
                      <a:moveTo>
                        <a:pt x="21" y="28"/>
                      </a:moveTo>
                      <a:lnTo>
                        <a:pt x="19" y="31"/>
                      </a:lnTo>
                      <a:lnTo>
                        <a:pt x="0" y="0"/>
                      </a:lnTo>
                      <a:lnTo>
                        <a:pt x="5" y="0"/>
                      </a:lnTo>
                      <a:lnTo>
                        <a:pt x="21" y="28"/>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0" name="Freeform 34"/>
                <p:cNvSpPr>
                  <a:spLocks/>
                </p:cNvSpPr>
                <p:nvPr/>
              </p:nvSpPr>
              <p:spPr bwMode="auto">
                <a:xfrm>
                  <a:off x="5338763" y="3035300"/>
                  <a:ext cx="36513" cy="46038"/>
                </a:xfrm>
                <a:custGeom>
                  <a:avLst/>
                  <a:gdLst>
                    <a:gd name="T0" fmla="*/ 23 w 23"/>
                    <a:gd name="T1" fmla="*/ 27 h 29"/>
                    <a:gd name="T2" fmla="*/ 21 w 23"/>
                    <a:gd name="T3" fmla="*/ 29 h 29"/>
                    <a:gd name="T4" fmla="*/ 0 w 23"/>
                    <a:gd name="T5" fmla="*/ 3 h 29"/>
                    <a:gd name="T6" fmla="*/ 2 w 23"/>
                    <a:gd name="T7" fmla="*/ 0 h 29"/>
                    <a:gd name="T8" fmla="*/ 23 w 23"/>
                    <a:gd name="T9" fmla="*/ 27 h 29"/>
                  </a:gdLst>
                  <a:ahLst/>
                  <a:cxnLst>
                    <a:cxn ang="0">
                      <a:pos x="T0" y="T1"/>
                    </a:cxn>
                    <a:cxn ang="0">
                      <a:pos x="T2" y="T3"/>
                    </a:cxn>
                    <a:cxn ang="0">
                      <a:pos x="T4" y="T5"/>
                    </a:cxn>
                    <a:cxn ang="0">
                      <a:pos x="T6" y="T7"/>
                    </a:cxn>
                    <a:cxn ang="0">
                      <a:pos x="T8" y="T9"/>
                    </a:cxn>
                  </a:cxnLst>
                  <a:rect l="0" t="0" r="r" b="b"/>
                  <a:pathLst>
                    <a:path w="23" h="29">
                      <a:moveTo>
                        <a:pt x="23" y="27"/>
                      </a:moveTo>
                      <a:lnTo>
                        <a:pt x="21" y="29"/>
                      </a:lnTo>
                      <a:lnTo>
                        <a:pt x="0" y="3"/>
                      </a:lnTo>
                      <a:lnTo>
                        <a:pt x="2" y="0"/>
                      </a:lnTo>
                      <a:lnTo>
                        <a:pt x="23" y="27"/>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1" name="Freeform 35"/>
                <p:cNvSpPr>
                  <a:spLocks/>
                </p:cNvSpPr>
                <p:nvPr/>
              </p:nvSpPr>
              <p:spPr bwMode="auto">
                <a:xfrm>
                  <a:off x="5191126" y="3178175"/>
                  <a:ext cx="46038" cy="38100"/>
                </a:xfrm>
                <a:custGeom>
                  <a:avLst/>
                  <a:gdLst>
                    <a:gd name="T0" fmla="*/ 29 w 29"/>
                    <a:gd name="T1" fmla="*/ 22 h 24"/>
                    <a:gd name="T2" fmla="*/ 26 w 29"/>
                    <a:gd name="T3" fmla="*/ 24 h 24"/>
                    <a:gd name="T4" fmla="*/ 0 w 29"/>
                    <a:gd name="T5" fmla="*/ 3 h 24"/>
                    <a:gd name="T6" fmla="*/ 3 w 29"/>
                    <a:gd name="T7" fmla="*/ 0 h 24"/>
                    <a:gd name="T8" fmla="*/ 29 w 29"/>
                    <a:gd name="T9" fmla="*/ 22 h 24"/>
                  </a:gdLst>
                  <a:ahLst/>
                  <a:cxnLst>
                    <a:cxn ang="0">
                      <a:pos x="T0" y="T1"/>
                    </a:cxn>
                    <a:cxn ang="0">
                      <a:pos x="T2" y="T3"/>
                    </a:cxn>
                    <a:cxn ang="0">
                      <a:pos x="T4" y="T5"/>
                    </a:cxn>
                    <a:cxn ang="0">
                      <a:pos x="T6" y="T7"/>
                    </a:cxn>
                    <a:cxn ang="0">
                      <a:pos x="T8" y="T9"/>
                    </a:cxn>
                  </a:cxnLst>
                  <a:rect l="0" t="0" r="r" b="b"/>
                  <a:pathLst>
                    <a:path w="29" h="24">
                      <a:moveTo>
                        <a:pt x="29" y="22"/>
                      </a:moveTo>
                      <a:lnTo>
                        <a:pt x="26" y="24"/>
                      </a:lnTo>
                      <a:lnTo>
                        <a:pt x="0" y="3"/>
                      </a:lnTo>
                      <a:lnTo>
                        <a:pt x="3" y="0"/>
                      </a:lnTo>
                      <a:lnTo>
                        <a:pt x="29" y="2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2" name="Freeform 36"/>
                <p:cNvSpPr>
                  <a:spLocks/>
                </p:cNvSpPr>
                <p:nvPr/>
              </p:nvSpPr>
              <p:spPr bwMode="auto">
                <a:xfrm>
                  <a:off x="5075238" y="3344863"/>
                  <a:ext cx="49213" cy="33338"/>
                </a:xfrm>
                <a:custGeom>
                  <a:avLst/>
                  <a:gdLst>
                    <a:gd name="T0" fmla="*/ 31 w 31"/>
                    <a:gd name="T1" fmla="*/ 19 h 21"/>
                    <a:gd name="T2" fmla="*/ 31 w 31"/>
                    <a:gd name="T3" fmla="*/ 21 h 21"/>
                    <a:gd name="T4" fmla="*/ 0 w 31"/>
                    <a:gd name="T5" fmla="*/ 4 h 21"/>
                    <a:gd name="T6" fmla="*/ 2 w 31"/>
                    <a:gd name="T7" fmla="*/ 0 h 21"/>
                    <a:gd name="T8" fmla="*/ 31 w 31"/>
                    <a:gd name="T9" fmla="*/ 19 h 21"/>
                  </a:gdLst>
                  <a:ahLst/>
                  <a:cxnLst>
                    <a:cxn ang="0">
                      <a:pos x="T0" y="T1"/>
                    </a:cxn>
                    <a:cxn ang="0">
                      <a:pos x="T2" y="T3"/>
                    </a:cxn>
                    <a:cxn ang="0">
                      <a:pos x="T4" y="T5"/>
                    </a:cxn>
                    <a:cxn ang="0">
                      <a:pos x="T6" y="T7"/>
                    </a:cxn>
                    <a:cxn ang="0">
                      <a:pos x="T8" y="T9"/>
                    </a:cxn>
                  </a:cxnLst>
                  <a:rect l="0" t="0" r="r" b="b"/>
                  <a:pathLst>
                    <a:path w="31" h="21">
                      <a:moveTo>
                        <a:pt x="31" y="19"/>
                      </a:moveTo>
                      <a:lnTo>
                        <a:pt x="31" y="21"/>
                      </a:lnTo>
                      <a:lnTo>
                        <a:pt x="0" y="4"/>
                      </a:lnTo>
                      <a:lnTo>
                        <a:pt x="2" y="0"/>
                      </a:lnTo>
                      <a:lnTo>
                        <a:pt x="31" y="19"/>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3" name="Freeform 37"/>
                <p:cNvSpPr>
                  <a:spLocks/>
                </p:cNvSpPr>
                <p:nvPr/>
              </p:nvSpPr>
              <p:spPr bwMode="auto">
                <a:xfrm>
                  <a:off x="4987926" y="3532188"/>
                  <a:ext cx="52388" cy="22225"/>
                </a:xfrm>
                <a:custGeom>
                  <a:avLst/>
                  <a:gdLst>
                    <a:gd name="T0" fmla="*/ 33 w 33"/>
                    <a:gd name="T1" fmla="*/ 12 h 14"/>
                    <a:gd name="T2" fmla="*/ 33 w 33"/>
                    <a:gd name="T3" fmla="*/ 14 h 14"/>
                    <a:gd name="T4" fmla="*/ 0 w 33"/>
                    <a:gd name="T5" fmla="*/ 2 h 14"/>
                    <a:gd name="T6" fmla="*/ 3 w 33"/>
                    <a:gd name="T7" fmla="*/ 0 h 14"/>
                    <a:gd name="T8" fmla="*/ 33 w 33"/>
                    <a:gd name="T9" fmla="*/ 12 h 14"/>
                  </a:gdLst>
                  <a:ahLst/>
                  <a:cxnLst>
                    <a:cxn ang="0">
                      <a:pos x="T0" y="T1"/>
                    </a:cxn>
                    <a:cxn ang="0">
                      <a:pos x="T2" y="T3"/>
                    </a:cxn>
                    <a:cxn ang="0">
                      <a:pos x="T4" y="T5"/>
                    </a:cxn>
                    <a:cxn ang="0">
                      <a:pos x="T6" y="T7"/>
                    </a:cxn>
                    <a:cxn ang="0">
                      <a:pos x="T8" y="T9"/>
                    </a:cxn>
                  </a:cxnLst>
                  <a:rect l="0" t="0" r="r" b="b"/>
                  <a:pathLst>
                    <a:path w="33" h="14">
                      <a:moveTo>
                        <a:pt x="33" y="12"/>
                      </a:moveTo>
                      <a:lnTo>
                        <a:pt x="33" y="14"/>
                      </a:lnTo>
                      <a:lnTo>
                        <a:pt x="0" y="2"/>
                      </a:lnTo>
                      <a:lnTo>
                        <a:pt x="3" y="0"/>
                      </a:lnTo>
                      <a:lnTo>
                        <a:pt x="33" y="1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4" name="Freeform 38"/>
                <p:cNvSpPr>
                  <a:spLocks/>
                </p:cNvSpPr>
                <p:nvPr/>
              </p:nvSpPr>
              <p:spPr bwMode="auto">
                <a:xfrm>
                  <a:off x="4935538" y="3727450"/>
                  <a:ext cx="57150" cy="15875"/>
                </a:xfrm>
                <a:custGeom>
                  <a:avLst/>
                  <a:gdLst>
                    <a:gd name="T0" fmla="*/ 36 w 36"/>
                    <a:gd name="T1" fmla="*/ 7 h 10"/>
                    <a:gd name="T2" fmla="*/ 33 w 36"/>
                    <a:gd name="T3" fmla="*/ 10 h 10"/>
                    <a:gd name="T4" fmla="*/ 0 w 36"/>
                    <a:gd name="T5" fmla="*/ 5 h 10"/>
                    <a:gd name="T6" fmla="*/ 0 w 36"/>
                    <a:gd name="T7" fmla="*/ 0 h 10"/>
                    <a:gd name="T8" fmla="*/ 36 w 36"/>
                    <a:gd name="T9" fmla="*/ 7 h 10"/>
                  </a:gdLst>
                  <a:ahLst/>
                  <a:cxnLst>
                    <a:cxn ang="0">
                      <a:pos x="T0" y="T1"/>
                    </a:cxn>
                    <a:cxn ang="0">
                      <a:pos x="T2" y="T3"/>
                    </a:cxn>
                    <a:cxn ang="0">
                      <a:pos x="T4" y="T5"/>
                    </a:cxn>
                    <a:cxn ang="0">
                      <a:pos x="T6" y="T7"/>
                    </a:cxn>
                    <a:cxn ang="0">
                      <a:pos x="T8" y="T9"/>
                    </a:cxn>
                  </a:cxnLst>
                  <a:rect l="0" t="0" r="r" b="b"/>
                  <a:pathLst>
                    <a:path w="36" h="10">
                      <a:moveTo>
                        <a:pt x="36" y="7"/>
                      </a:moveTo>
                      <a:lnTo>
                        <a:pt x="33" y="10"/>
                      </a:lnTo>
                      <a:lnTo>
                        <a:pt x="0" y="5"/>
                      </a:lnTo>
                      <a:lnTo>
                        <a:pt x="0" y="0"/>
                      </a:lnTo>
                      <a:lnTo>
                        <a:pt x="36" y="7"/>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5" name="Rectangle 39"/>
                <p:cNvSpPr>
                  <a:spLocks noChangeArrowheads="1"/>
                </p:cNvSpPr>
                <p:nvPr/>
              </p:nvSpPr>
              <p:spPr bwMode="auto">
                <a:xfrm>
                  <a:off x="4916488" y="3933825"/>
                  <a:ext cx="57150" cy="476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6" name="Freeform 40"/>
                <p:cNvSpPr>
                  <a:spLocks/>
                </p:cNvSpPr>
                <p:nvPr/>
              </p:nvSpPr>
              <p:spPr bwMode="auto">
                <a:xfrm>
                  <a:off x="4935538" y="4125913"/>
                  <a:ext cx="52388" cy="15875"/>
                </a:xfrm>
                <a:custGeom>
                  <a:avLst/>
                  <a:gdLst>
                    <a:gd name="T0" fmla="*/ 33 w 33"/>
                    <a:gd name="T1" fmla="*/ 0 h 10"/>
                    <a:gd name="T2" fmla="*/ 33 w 33"/>
                    <a:gd name="T3" fmla="*/ 5 h 10"/>
                    <a:gd name="T4" fmla="*/ 0 w 33"/>
                    <a:gd name="T5" fmla="*/ 10 h 10"/>
                    <a:gd name="T6" fmla="*/ 0 w 33"/>
                    <a:gd name="T7" fmla="*/ 7 h 10"/>
                    <a:gd name="T8" fmla="*/ 33 w 33"/>
                    <a:gd name="T9" fmla="*/ 0 h 10"/>
                  </a:gdLst>
                  <a:ahLst/>
                  <a:cxnLst>
                    <a:cxn ang="0">
                      <a:pos x="T0" y="T1"/>
                    </a:cxn>
                    <a:cxn ang="0">
                      <a:pos x="T2" y="T3"/>
                    </a:cxn>
                    <a:cxn ang="0">
                      <a:pos x="T4" y="T5"/>
                    </a:cxn>
                    <a:cxn ang="0">
                      <a:pos x="T6" y="T7"/>
                    </a:cxn>
                    <a:cxn ang="0">
                      <a:pos x="T8" y="T9"/>
                    </a:cxn>
                  </a:cxnLst>
                  <a:rect l="0" t="0" r="r" b="b"/>
                  <a:pathLst>
                    <a:path w="33" h="10">
                      <a:moveTo>
                        <a:pt x="33" y="0"/>
                      </a:moveTo>
                      <a:lnTo>
                        <a:pt x="33" y="5"/>
                      </a:lnTo>
                      <a:lnTo>
                        <a:pt x="0" y="10"/>
                      </a:lnTo>
                      <a:lnTo>
                        <a:pt x="0" y="7"/>
                      </a:lnTo>
                      <a:lnTo>
                        <a:pt x="33"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7" name="Freeform 41"/>
                <p:cNvSpPr>
                  <a:spLocks/>
                </p:cNvSpPr>
                <p:nvPr/>
              </p:nvSpPr>
              <p:spPr bwMode="auto">
                <a:xfrm>
                  <a:off x="4987926" y="4318000"/>
                  <a:ext cx="52388" cy="22225"/>
                </a:xfrm>
                <a:custGeom>
                  <a:avLst/>
                  <a:gdLst>
                    <a:gd name="T0" fmla="*/ 31 w 33"/>
                    <a:gd name="T1" fmla="*/ 0 h 14"/>
                    <a:gd name="T2" fmla="*/ 33 w 33"/>
                    <a:gd name="T3" fmla="*/ 2 h 14"/>
                    <a:gd name="T4" fmla="*/ 0 w 33"/>
                    <a:gd name="T5" fmla="*/ 14 h 14"/>
                    <a:gd name="T6" fmla="*/ 0 w 33"/>
                    <a:gd name="T7" fmla="*/ 9 h 14"/>
                    <a:gd name="T8" fmla="*/ 31 w 33"/>
                    <a:gd name="T9" fmla="*/ 0 h 14"/>
                  </a:gdLst>
                  <a:ahLst/>
                  <a:cxnLst>
                    <a:cxn ang="0">
                      <a:pos x="T0" y="T1"/>
                    </a:cxn>
                    <a:cxn ang="0">
                      <a:pos x="T2" y="T3"/>
                    </a:cxn>
                    <a:cxn ang="0">
                      <a:pos x="T4" y="T5"/>
                    </a:cxn>
                    <a:cxn ang="0">
                      <a:pos x="T6" y="T7"/>
                    </a:cxn>
                    <a:cxn ang="0">
                      <a:pos x="T8" y="T9"/>
                    </a:cxn>
                  </a:cxnLst>
                  <a:rect l="0" t="0" r="r" b="b"/>
                  <a:pathLst>
                    <a:path w="33" h="14">
                      <a:moveTo>
                        <a:pt x="31" y="0"/>
                      </a:moveTo>
                      <a:lnTo>
                        <a:pt x="33" y="2"/>
                      </a:lnTo>
                      <a:lnTo>
                        <a:pt x="0" y="14"/>
                      </a:lnTo>
                      <a:lnTo>
                        <a:pt x="0" y="9"/>
                      </a:lnTo>
                      <a:lnTo>
                        <a:pt x="31"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8" name="Freeform 42"/>
                <p:cNvSpPr>
                  <a:spLocks/>
                </p:cNvSpPr>
                <p:nvPr/>
              </p:nvSpPr>
              <p:spPr bwMode="auto">
                <a:xfrm>
                  <a:off x="5075238" y="4494213"/>
                  <a:ext cx="49213" cy="30163"/>
                </a:xfrm>
                <a:custGeom>
                  <a:avLst/>
                  <a:gdLst>
                    <a:gd name="T0" fmla="*/ 28 w 31"/>
                    <a:gd name="T1" fmla="*/ 0 h 19"/>
                    <a:gd name="T2" fmla="*/ 31 w 31"/>
                    <a:gd name="T3" fmla="*/ 3 h 19"/>
                    <a:gd name="T4" fmla="*/ 0 w 31"/>
                    <a:gd name="T5" fmla="*/ 19 h 19"/>
                    <a:gd name="T6" fmla="*/ 0 w 31"/>
                    <a:gd name="T7" fmla="*/ 17 h 19"/>
                    <a:gd name="T8" fmla="*/ 28 w 31"/>
                    <a:gd name="T9" fmla="*/ 0 h 19"/>
                  </a:gdLst>
                  <a:ahLst/>
                  <a:cxnLst>
                    <a:cxn ang="0">
                      <a:pos x="T0" y="T1"/>
                    </a:cxn>
                    <a:cxn ang="0">
                      <a:pos x="T2" y="T3"/>
                    </a:cxn>
                    <a:cxn ang="0">
                      <a:pos x="T4" y="T5"/>
                    </a:cxn>
                    <a:cxn ang="0">
                      <a:pos x="T6" y="T7"/>
                    </a:cxn>
                    <a:cxn ang="0">
                      <a:pos x="T8" y="T9"/>
                    </a:cxn>
                  </a:cxnLst>
                  <a:rect l="0" t="0" r="r" b="b"/>
                  <a:pathLst>
                    <a:path w="31" h="19">
                      <a:moveTo>
                        <a:pt x="28" y="0"/>
                      </a:moveTo>
                      <a:lnTo>
                        <a:pt x="31" y="3"/>
                      </a:lnTo>
                      <a:lnTo>
                        <a:pt x="0" y="19"/>
                      </a:lnTo>
                      <a:lnTo>
                        <a:pt x="0" y="17"/>
                      </a:lnTo>
                      <a:lnTo>
                        <a:pt x="28"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59" name="Freeform 43"/>
                <p:cNvSpPr>
                  <a:spLocks/>
                </p:cNvSpPr>
                <p:nvPr/>
              </p:nvSpPr>
              <p:spPr bwMode="auto">
                <a:xfrm>
                  <a:off x="5191126" y="4652963"/>
                  <a:ext cx="46038" cy="41275"/>
                </a:xfrm>
                <a:custGeom>
                  <a:avLst/>
                  <a:gdLst>
                    <a:gd name="T0" fmla="*/ 26 w 29"/>
                    <a:gd name="T1" fmla="*/ 0 h 26"/>
                    <a:gd name="T2" fmla="*/ 29 w 29"/>
                    <a:gd name="T3" fmla="*/ 4 h 26"/>
                    <a:gd name="T4" fmla="*/ 3 w 29"/>
                    <a:gd name="T5" fmla="*/ 26 h 26"/>
                    <a:gd name="T6" fmla="*/ 0 w 29"/>
                    <a:gd name="T7" fmla="*/ 23 h 26"/>
                    <a:gd name="T8" fmla="*/ 26 w 29"/>
                    <a:gd name="T9" fmla="*/ 0 h 26"/>
                  </a:gdLst>
                  <a:ahLst/>
                  <a:cxnLst>
                    <a:cxn ang="0">
                      <a:pos x="T0" y="T1"/>
                    </a:cxn>
                    <a:cxn ang="0">
                      <a:pos x="T2" y="T3"/>
                    </a:cxn>
                    <a:cxn ang="0">
                      <a:pos x="T4" y="T5"/>
                    </a:cxn>
                    <a:cxn ang="0">
                      <a:pos x="T6" y="T7"/>
                    </a:cxn>
                    <a:cxn ang="0">
                      <a:pos x="T8" y="T9"/>
                    </a:cxn>
                  </a:cxnLst>
                  <a:rect l="0" t="0" r="r" b="b"/>
                  <a:pathLst>
                    <a:path w="29" h="26">
                      <a:moveTo>
                        <a:pt x="26" y="0"/>
                      </a:moveTo>
                      <a:lnTo>
                        <a:pt x="29" y="4"/>
                      </a:lnTo>
                      <a:lnTo>
                        <a:pt x="3" y="26"/>
                      </a:lnTo>
                      <a:lnTo>
                        <a:pt x="0" y="23"/>
                      </a:lnTo>
                      <a:lnTo>
                        <a:pt x="26"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0" name="Freeform 44"/>
                <p:cNvSpPr>
                  <a:spLocks/>
                </p:cNvSpPr>
                <p:nvPr/>
              </p:nvSpPr>
              <p:spPr bwMode="auto">
                <a:xfrm>
                  <a:off x="5334001" y="4791075"/>
                  <a:ext cx="38100" cy="46038"/>
                </a:xfrm>
                <a:custGeom>
                  <a:avLst/>
                  <a:gdLst>
                    <a:gd name="T0" fmla="*/ 22 w 24"/>
                    <a:gd name="T1" fmla="*/ 0 h 29"/>
                    <a:gd name="T2" fmla="*/ 24 w 24"/>
                    <a:gd name="T3" fmla="*/ 3 h 29"/>
                    <a:gd name="T4" fmla="*/ 3 w 24"/>
                    <a:gd name="T5" fmla="*/ 29 h 29"/>
                    <a:gd name="T6" fmla="*/ 0 w 24"/>
                    <a:gd name="T7" fmla="*/ 26 h 29"/>
                    <a:gd name="T8" fmla="*/ 22 w 24"/>
                    <a:gd name="T9" fmla="*/ 0 h 29"/>
                  </a:gdLst>
                  <a:ahLst/>
                  <a:cxnLst>
                    <a:cxn ang="0">
                      <a:pos x="T0" y="T1"/>
                    </a:cxn>
                    <a:cxn ang="0">
                      <a:pos x="T2" y="T3"/>
                    </a:cxn>
                    <a:cxn ang="0">
                      <a:pos x="T4" y="T5"/>
                    </a:cxn>
                    <a:cxn ang="0">
                      <a:pos x="T6" y="T7"/>
                    </a:cxn>
                    <a:cxn ang="0">
                      <a:pos x="T8" y="T9"/>
                    </a:cxn>
                  </a:cxnLst>
                  <a:rect l="0" t="0" r="r" b="b"/>
                  <a:pathLst>
                    <a:path w="24" h="29">
                      <a:moveTo>
                        <a:pt x="22" y="0"/>
                      </a:moveTo>
                      <a:lnTo>
                        <a:pt x="24" y="3"/>
                      </a:lnTo>
                      <a:lnTo>
                        <a:pt x="3" y="29"/>
                      </a:lnTo>
                      <a:lnTo>
                        <a:pt x="0" y="26"/>
                      </a:lnTo>
                      <a:lnTo>
                        <a:pt x="2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1" name="Freeform 45"/>
                <p:cNvSpPr>
                  <a:spLocks/>
                </p:cNvSpPr>
                <p:nvPr/>
              </p:nvSpPr>
              <p:spPr bwMode="auto">
                <a:xfrm>
                  <a:off x="5500688" y="4903788"/>
                  <a:ext cx="33338" cy="53975"/>
                </a:xfrm>
                <a:custGeom>
                  <a:avLst/>
                  <a:gdLst>
                    <a:gd name="T0" fmla="*/ 18 w 21"/>
                    <a:gd name="T1" fmla="*/ 0 h 34"/>
                    <a:gd name="T2" fmla="*/ 21 w 21"/>
                    <a:gd name="T3" fmla="*/ 3 h 34"/>
                    <a:gd name="T4" fmla="*/ 4 w 21"/>
                    <a:gd name="T5" fmla="*/ 34 h 34"/>
                    <a:gd name="T6" fmla="*/ 0 w 21"/>
                    <a:gd name="T7" fmla="*/ 31 h 34"/>
                    <a:gd name="T8" fmla="*/ 18 w 21"/>
                    <a:gd name="T9" fmla="*/ 0 h 34"/>
                  </a:gdLst>
                  <a:ahLst/>
                  <a:cxnLst>
                    <a:cxn ang="0">
                      <a:pos x="T0" y="T1"/>
                    </a:cxn>
                    <a:cxn ang="0">
                      <a:pos x="T2" y="T3"/>
                    </a:cxn>
                    <a:cxn ang="0">
                      <a:pos x="T4" y="T5"/>
                    </a:cxn>
                    <a:cxn ang="0">
                      <a:pos x="T6" y="T7"/>
                    </a:cxn>
                    <a:cxn ang="0">
                      <a:pos x="T8" y="T9"/>
                    </a:cxn>
                  </a:cxnLst>
                  <a:rect l="0" t="0" r="r" b="b"/>
                  <a:pathLst>
                    <a:path w="21" h="34">
                      <a:moveTo>
                        <a:pt x="18" y="0"/>
                      </a:moveTo>
                      <a:lnTo>
                        <a:pt x="21" y="3"/>
                      </a:lnTo>
                      <a:lnTo>
                        <a:pt x="4" y="34"/>
                      </a:lnTo>
                      <a:lnTo>
                        <a:pt x="0" y="31"/>
                      </a:lnTo>
                      <a:lnTo>
                        <a:pt x="18"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2" name="Freeform 46"/>
                <p:cNvSpPr>
                  <a:spLocks/>
                </p:cNvSpPr>
                <p:nvPr/>
              </p:nvSpPr>
              <p:spPr bwMode="auto">
                <a:xfrm>
                  <a:off x="5688013" y="4991100"/>
                  <a:ext cx="22225" cy="52388"/>
                </a:xfrm>
                <a:custGeom>
                  <a:avLst/>
                  <a:gdLst>
                    <a:gd name="T0" fmla="*/ 12 w 14"/>
                    <a:gd name="T1" fmla="*/ 0 h 33"/>
                    <a:gd name="T2" fmla="*/ 14 w 14"/>
                    <a:gd name="T3" fmla="*/ 0 h 33"/>
                    <a:gd name="T4" fmla="*/ 2 w 14"/>
                    <a:gd name="T5" fmla="*/ 33 h 33"/>
                    <a:gd name="T6" fmla="*/ 0 w 14"/>
                    <a:gd name="T7" fmla="*/ 31 h 33"/>
                    <a:gd name="T8" fmla="*/ 12 w 14"/>
                    <a:gd name="T9" fmla="*/ 0 h 33"/>
                  </a:gdLst>
                  <a:ahLst/>
                  <a:cxnLst>
                    <a:cxn ang="0">
                      <a:pos x="T0" y="T1"/>
                    </a:cxn>
                    <a:cxn ang="0">
                      <a:pos x="T2" y="T3"/>
                    </a:cxn>
                    <a:cxn ang="0">
                      <a:pos x="T4" y="T5"/>
                    </a:cxn>
                    <a:cxn ang="0">
                      <a:pos x="T6" y="T7"/>
                    </a:cxn>
                    <a:cxn ang="0">
                      <a:pos x="T8" y="T9"/>
                    </a:cxn>
                  </a:cxnLst>
                  <a:rect l="0" t="0" r="r" b="b"/>
                  <a:pathLst>
                    <a:path w="14" h="33">
                      <a:moveTo>
                        <a:pt x="12" y="0"/>
                      </a:moveTo>
                      <a:lnTo>
                        <a:pt x="14" y="0"/>
                      </a:lnTo>
                      <a:lnTo>
                        <a:pt x="2" y="33"/>
                      </a:lnTo>
                      <a:lnTo>
                        <a:pt x="0" y="31"/>
                      </a:lnTo>
                      <a:lnTo>
                        <a:pt x="1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3" name="Freeform 47"/>
                <p:cNvSpPr>
                  <a:spLocks/>
                </p:cNvSpPr>
                <p:nvPr/>
              </p:nvSpPr>
              <p:spPr bwMode="auto">
                <a:xfrm>
                  <a:off x="5883276" y="5040313"/>
                  <a:ext cx="15875" cy="55563"/>
                </a:xfrm>
                <a:custGeom>
                  <a:avLst/>
                  <a:gdLst>
                    <a:gd name="T0" fmla="*/ 7 w 10"/>
                    <a:gd name="T1" fmla="*/ 0 h 35"/>
                    <a:gd name="T2" fmla="*/ 10 w 10"/>
                    <a:gd name="T3" fmla="*/ 2 h 35"/>
                    <a:gd name="T4" fmla="*/ 5 w 10"/>
                    <a:gd name="T5" fmla="*/ 35 h 35"/>
                    <a:gd name="T6" fmla="*/ 0 w 10"/>
                    <a:gd name="T7" fmla="*/ 33 h 35"/>
                    <a:gd name="T8" fmla="*/ 7 w 10"/>
                    <a:gd name="T9" fmla="*/ 0 h 35"/>
                  </a:gdLst>
                  <a:ahLst/>
                  <a:cxnLst>
                    <a:cxn ang="0">
                      <a:pos x="T0" y="T1"/>
                    </a:cxn>
                    <a:cxn ang="0">
                      <a:pos x="T2" y="T3"/>
                    </a:cxn>
                    <a:cxn ang="0">
                      <a:pos x="T4" y="T5"/>
                    </a:cxn>
                    <a:cxn ang="0">
                      <a:pos x="T6" y="T7"/>
                    </a:cxn>
                    <a:cxn ang="0">
                      <a:pos x="T8" y="T9"/>
                    </a:cxn>
                  </a:cxnLst>
                  <a:rect l="0" t="0" r="r" b="b"/>
                  <a:pathLst>
                    <a:path w="10" h="35">
                      <a:moveTo>
                        <a:pt x="7" y="0"/>
                      </a:moveTo>
                      <a:lnTo>
                        <a:pt x="10" y="2"/>
                      </a:lnTo>
                      <a:lnTo>
                        <a:pt x="5" y="35"/>
                      </a:lnTo>
                      <a:lnTo>
                        <a:pt x="0" y="33"/>
                      </a:lnTo>
                      <a:lnTo>
                        <a:pt x="7"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4" name="Rectangle 48"/>
                <p:cNvSpPr>
                  <a:spLocks noChangeArrowheads="1"/>
                </p:cNvSpPr>
                <p:nvPr/>
              </p:nvSpPr>
              <p:spPr bwMode="auto">
                <a:xfrm>
                  <a:off x="6086476" y="5059363"/>
                  <a:ext cx="7938" cy="5238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5" name="Freeform 49"/>
                <p:cNvSpPr>
                  <a:spLocks/>
                </p:cNvSpPr>
                <p:nvPr/>
              </p:nvSpPr>
              <p:spPr bwMode="auto">
                <a:xfrm>
                  <a:off x="6281738" y="5040313"/>
                  <a:ext cx="15875" cy="55563"/>
                </a:xfrm>
                <a:custGeom>
                  <a:avLst/>
                  <a:gdLst>
                    <a:gd name="T0" fmla="*/ 0 w 10"/>
                    <a:gd name="T1" fmla="*/ 2 h 35"/>
                    <a:gd name="T2" fmla="*/ 5 w 10"/>
                    <a:gd name="T3" fmla="*/ 0 h 35"/>
                    <a:gd name="T4" fmla="*/ 10 w 10"/>
                    <a:gd name="T5" fmla="*/ 35 h 35"/>
                    <a:gd name="T6" fmla="*/ 8 w 10"/>
                    <a:gd name="T7" fmla="*/ 35 h 35"/>
                    <a:gd name="T8" fmla="*/ 0 w 10"/>
                    <a:gd name="T9" fmla="*/ 2 h 35"/>
                  </a:gdLst>
                  <a:ahLst/>
                  <a:cxnLst>
                    <a:cxn ang="0">
                      <a:pos x="T0" y="T1"/>
                    </a:cxn>
                    <a:cxn ang="0">
                      <a:pos x="T2" y="T3"/>
                    </a:cxn>
                    <a:cxn ang="0">
                      <a:pos x="T4" y="T5"/>
                    </a:cxn>
                    <a:cxn ang="0">
                      <a:pos x="T6" y="T7"/>
                    </a:cxn>
                    <a:cxn ang="0">
                      <a:pos x="T8" y="T9"/>
                    </a:cxn>
                  </a:cxnLst>
                  <a:rect l="0" t="0" r="r" b="b"/>
                  <a:pathLst>
                    <a:path w="10" h="35">
                      <a:moveTo>
                        <a:pt x="0" y="2"/>
                      </a:moveTo>
                      <a:lnTo>
                        <a:pt x="5" y="0"/>
                      </a:lnTo>
                      <a:lnTo>
                        <a:pt x="10" y="35"/>
                      </a:lnTo>
                      <a:lnTo>
                        <a:pt x="8" y="35"/>
                      </a:lnTo>
                      <a:lnTo>
                        <a:pt x="0" y="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6" name="Freeform 50"/>
                <p:cNvSpPr>
                  <a:spLocks/>
                </p:cNvSpPr>
                <p:nvPr/>
              </p:nvSpPr>
              <p:spPr bwMode="auto">
                <a:xfrm>
                  <a:off x="6470651" y="4991100"/>
                  <a:ext cx="25400" cy="52388"/>
                </a:xfrm>
                <a:custGeom>
                  <a:avLst/>
                  <a:gdLst>
                    <a:gd name="T0" fmla="*/ 0 w 16"/>
                    <a:gd name="T1" fmla="*/ 2 h 33"/>
                    <a:gd name="T2" fmla="*/ 5 w 16"/>
                    <a:gd name="T3" fmla="*/ 0 h 33"/>
                    <a:gd name="T4" fmla="*/ 16 w 16"/>
                    <a:gd name="T5" fmla="*/ 31 h 33"/>
                    <a:gd name="T6" fmla="*/ 12 w 16"/>
                    <a:gd name="T7" fmla="*/ 33 h 33"/>
                    <a:gd name="T8" fmla="*/ 0 w 16"/>
                    <a:gd name="T9" fmla="*/ 2 h 33"/>
                  </a:gdLst>
                  <a:ahLst/>
                  <a:cxnLst>
                    <a:cxn ang="0">
                      <a:pos x="T0" y="T1"/>
                    </a:cxn>
                    <a:cxn ang="0">
                      <a:pos x="T2" y="T3"/>
                    </a:cxn>
                    <a:cxn ang="0">
                      <a:pos x="T4" y="T5"/>
                    </a:cxn>
                    <a:cxn ang="0">
                      <a:pos x="T6" y="T7"/>
                    </a:cxn>
                    <a:cxn ang="0">
                      <a:pos x="T8" y="T9"/>
                    </a:cxn>
                  </a:cxnLst>
                  <a:rect l="0" t="0" r="r" b="b"/>
                  <a:pathLst>
                    <a:path w="16" h="33">
                      <a:moveTo>
                        <a:pt x="0" y="2"/>
                      </a:moveTo>
                      <a:lnTo>
                        <a:pt x="5" y="0"/>
                      </a:lnTo>
                      <a:lnTo>
                        <a:pt x="16" y="31"/>
                      </a:lnTo>
                      <a:lnTo>
                        <a:pt x="12" y="33"/>
                      </a:lnTo>
                      <a:lnTo>
                        <a:pt x="0" y="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7" name="Freeform 51"/>
                <p:cNvSpPr>
                  <a:spLocks/>
                </p:cNvSpPr>
                <p:nvPr/>
              </p:nvSpPr>
              <p:spPr bwMode="auto">
                <a:xfrm>
                  <a:off x="6651626" y="4908550"/>
                  <a:ext cx="30163" cy="49213"/>
                </a:xfrm>
                <a:custGeom>
                  <a:avLst/>
                  <a:gdLst>
                    <a:gd name="T0" fmla="*/ 0 w 19"/>
                    <a:gd name="T1" fmla="*/ 2 h 31"/>
                    <a:gd name="T2" fmla="*/ 2 w 19"/>
                    <a:gd name="T3" fmla="*/ 0 h 31"/>
                    <a:gd name="T4" fmla="*/ 19 w 19"/>
                    <a:gd name="T5" fmla="*/ 28 h 31"/>
                    <a:gd name="T6" fmla="*/ 16 w 19"/>
                    <a:gd name="T7" fmla="*/ 31 h 31"/>
                    <a:gd name="T8" fmla="*/ 0 w 19"/>
                    <a:gd name="T9" fmla="*/ 2 h 31"/>
                  </a:gdLst>
                  <a:ahLst/>
                  <a:cxnLst>
                    <a:cxn ang="0">
                      <a:pos x="T0" y="T1"/>
                    </a:cxn>
                    <a:cxn ang="0">
                      <a:pos x="T2" y="T3"/>
                    </a:cxn>
                    <a:cxn ang="0">
                      <a:pos x="T4" y="T5"/>
                    </a:cxn>
                    <a:cxn ang="0">
                      <a:pos x="T6" y="T7"/>
                    </a:cxn>
                    <a:cxn ang="0">
                      <a:pos x="T8" y="T9"/>
                    </a:cxn>
                  </a:cxnLst>
                  <a:rect l="0" t="0" r="r" b="b"/>
                  <a:pathLst>
                    <a:path w="19" h="31">
                      <a:moveTo>
                        <a:pt x="0" y="2"/>
                      </a:moveTo>
                      <a:lnTo>
                        <a:pt x="2" y="0"/>
                      </a:lnTo>
                      <a:lnTo>
                        <a:pt x="19" y="28"/>
                      </a:lnTo>
                      <a:lnTo>
                        <a:pt x="16" y="31"/>
                      </a:lnTo>
                      <a:lnTo>
                        <a:pt x="0" y="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8" name="Freeform 52"/>
                <p:cNvSpPr>
                  <a:spLocks/>
                </p:cNvSpPr>
                <p:nvPr/>
              </p:nvSpPr>
              <p:spPr bwMode="auto">
                <a:xfrm>
                  <a:off x="6808788" y="4795838"/>
                  <a:ext cx="41275" cy="44450"/>
                </a:xfrm>
                <a:custGeom>
                  <a:avLst/>
                  <a:gdLst>
                    <a:gd name="T0" fmla="*/ 0 w 26"/>
                    <a:gd name="T1" fmla="*/ 2 h 28"/>
                    <a:gd name="T2" fmla="*/ 5 w 26"/>
                    <a:gd name="T3" fmla="*/ 0 h 28"/>
                    <a:gd name="T4" fmla="*/ 26 w 26"/>
                    <a:gd name="T5" fmla="*/ 26 h 28"/>
                    <a:gd name="T6" fmla="*/ 24 w 26"/>
                    <a:gd name="T7" fmla="*/ 28 h 28"/>
                    <a:gd name="T8" fmla="*/ 0 w 26"/>
                    <a:gd name="T9" fmla="*/ 2 h 28"/>
                  </a:gdLst>
                  <a:ahLst/>
                  <a:cxnLst>
                    <a:cxn ang="0">
                      <a:pos x="T0" y="T1"/>
                    </a:cxn>
                    <a:cxn ang="0">
                      <a:pos x="T2" y="T3"/>
                    </a:cxn>
                    <a:cxn ang="0">
                      <a:pos x="T4" y="T5"/>
                    </a:cxn>
                    <a:cxn ang="0">
                      <a:pos x="T6" y="T7"/>
                    </a:cxn>
                    <a:cxn ang="0">
                      <a:pos x="T8" y="T9"/>
                    </a:cxn>
                  </a:cxnLst>
                  <a:rect l="0" t="0" r="r" b="b"/>
                  <a:pathLst>
                    <a:path w="26" h="28">
                      <a:moveTo>
                        <a:pt x="0" y="2"/>
                      </a:moveTo>
                      <a:lnTo>
                        <a:pt x="5" y="0"/>
                      </a:lnTo>
                      <a:lnTo>
                        <a:pt x="26" y="26"/>
                      </a:lnTo>
                      <a:lnTo>
                        <a:pt x="24" y="28"/>
                      </a:lnTo>
                      <a:lnTo>
                        <a:pt x="0" y="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69" name="Freeform 53"/>
                <p:cNvSpPr>
                  <a:spLocks/>
                </p:cNvSpPr>
                <p:nvPr/>
              </p:nvSpPr>
              <p:spPr bwMode="auto">
                <a:xfrm>
                  <a:off x="6948488" y="4656138"/>
                  <a:ext cx="44450" cy="41275"/>
                </a:xfrm>
                <a:custGeom>
                  <a:avLst/>
                  <a:gdLst>
                    <a:gd name="T0" fmla="*/ 0 w 28"/>
                    <a:gd name="T1" fmla="*/ 5 h 26"/>
                    <a:gd name="T2" fmla="*/ 2 w 28"/>
                    <a:gd name="T3" fmla="*/ 0 h 26"/>
                    <a:gd name="T4" fmla="*/ 28 w 28"/>
                    <a:gd name="T5" fmla="*/ 24 h 26"/>
                    <a:gd name="T6" fmla="*/ 26 w 28"/>
                    <a:gd name="T7" fmla="*/ 26 h 26"/>
                    <a:gd name="T8" fmla="*/ 0 w 28"/>
                    <a:gd name="T9" fmla="*/ 5 h 26"/>
                  </a:gdLst>
                  <a:ahLst/>
                  <a:cxnLst>
                    <a:cxn ang="0">
                      <a:pos x="T0" y="T1"/>
                    </a:cxn>
                    <a:cxn ang="0">
                      <a:pos x="T2" y="T3"/>
                    </a:cxn>
                    <a:cxn ang="0">
                      <a:pos x="T4" y="T5"/>
                    </a:cxn>
                    <a:cxn ang="0">
                      <a:pos x="T6" y="T7"/>
                    </a:cxn>
                    <a:cxn ang="0">
                      <a:pos x="T8" y="T9"/>
                    </a:cxn>
                  </a:cxnLst>
                  <a:rect l="0" t="0" r="r" b="b"/>
                  <a:pathLst>
                    <a:path w="28" h="26">
                      <a:moveTo>
                        <a:pt x="0" y="5"/>
                      </a:moveTo>
                      <a:lnTo>
                        <a:pt x="2" y="0"/>
                      </a:lnTo>
                      <a:lnTo>
                        <a:pt x="28" y="24"/>
                      </a:lnTo>
                      <a:lnTo>
                        <a:pt x="26" y="26"/>
                      </a:lnTo>
                      <a:lnTo>
                        <a:pt x="0" y="5"/>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0" name="Freeform 54"/>
                <p:cNvSpPr>
                  <a:spLocks/>
                </p:cNvSpPr>
                <p:nvPr/>
              </p:nvSpPr>
              <p:spPr bwMode="auto">
                <a:xfrm>
                  <a:off x="7061201" y="4498975"/>
                  <a:ext cx="52388" cy="30163"/>
                </a:xfrm>
                <a:custGeom>
                  <a:avLst/>
                  <a:gdLst>
                    <a:gd name="T0" fmla="*/ 0 w 33"/>
                    <a:gd name="T1" fmla="*/ 2 h 19"/>
                    <a:gd name="T2" fmla="*/ 2 w 33"/>
                    <a:gd name="T3" fmla="*/ 0 h 19"/>
                    <a:gd name="T4" fmla="*/ 33 w 33"/>
                    <a:gd name="T5" fmla="*/ 16 h 19"/>
                    <a:gd name="T6" fmla="*/ 31 w 33"/>
                    <a:gd name="T7" fmla="*/ 19 h 19"/>
                    <a:gd name="T8" fmla="*/ 0 w 33"/>
                    <a:gd name="T9" fmla="*/ 2 h 19"/>
                  </a:gdLst>
                  <a:ahLst/>
                  <a:cxnLst>
                    <a:cxn ang="0">
                      <a:pos x="T0" y="T1"/>
                    </a:cxn>
                    <a:cxn ang="0">
                      <a:pos x="T2" y="T3"/>
                    </a:cxn>
                    <a:cxn ang="0">
                      <a:pos x="T4" y="T5"/>
                    </a:cxn>
                    <a:cxn ang="0">
                      <a:pos x="T6" y="T7"/>
                    </a:cxn>
                    <a:cxn ang="0">
                      <a:pos x="T8" y="T9"/>
                    </a:cxn>
                  </a:cxnLst>
                  <a:rect l="0" t="0" r="r" b="b"/>
                  <a:pathLst>
                    <a:path w="33" h="19">
                      <a:moveTo>
                        <a:pt x="0" y="2"/>
                      </a:moveTo>
                      <a:lnTo>
                        <a:pt x="2" y="0"/>
                      </a:lnTo>
                      <a:lnTo>
                        <a:pt x="33" y="16"/>
                      </a:lnTo>
                      <a:lnTo>
                        <a:pt x="31" y="19"/>
                      </a:lnTo>
                      <a:lnTo>
                        <a:pt x="0" y="2"/>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1" name="Freeform 55"/>
                <p:cNvSpPr>
                  <a:spLocks/>
                </p:cNvSpPr>
                <p:nvPr/>
              </p:nvSpPr>
              <p:spPr bwMode="auto">
                <a:xfrm>
                  <a:off x="7143751" y="4321175"/>
                  <a:ext cx="57150" cy="23813"/>
                </a:xfrm>
                <a:custGeom>
                  <a:avLst/>
                  <a:gdLst>
                    <a:gd name="T0" fmla="*/ 0 w 36"/>
                    <a:gd name="T1" fmla="*/ 3 h 15"/>
                    <a:gd name="T2" fmla="*/ 2 w 36"/>
                    <a:gd name="T3" fmla="*/ 0 h 15"/>
                    <a:gd name="T4" fmla="*/ 36 w 36"/>
                    <a:gd name="T5" fmla="*/ 12 h 15"/>
                    <a:gd name="T6" fmla="*/ 33 w 36"/>
                    <a:gd name="T7" fmla="*/ 15 h 15"/>
                    <a:gd name="T8" fmla="*/ 0 w 36"/>
                    <a:gd name="T9" fmla="*/ 3 h 15"/>
                  </a:gdLst>
                  <a:ahLst/>
                  <a:cxnLst>
                    <a:cxn ang="0">
                      <a:pos x="T0" y="T1"/>
                    </a:cxn>
                    <a:cxn ang="0">
                      <a:pos x="T2" y="T3"/>
                    </a:cxn>
                    <a:cxn ang="0">
                      <a:pos x="T4" y="T5"/>
                    </a:cxn>
                    <a:cxn ang="0">
                      <a:pos x="T6" y="T7"/>
                    </a:cxn>
                    <a:cxn ang="0">
                      <a:pos x="T8" y="T9"/>
                    </a:cxn>
                  </a:cxnLst>
                  <a:rect l="0" t="0" r="r" b="b"/>
                  <a:pathLst>
                    <a:path w="36" h="15">
                      <a:moveTo>
                        <a:pt x="0" y="3"/>
                      </a:moveTo>
                      <a:lnTo>
                        <a:pt x="2" y="0"/>
                      </a:lnTo>
                      <a:lnTo>
                        <a:pt x="36" y="12"/>
                      </a:lnTo>
                      <a:lnTo>
                        <a:pt x="33" y="15"/>
                      </a:lnTo>
                      <a:lnTo>
                        <a:pt x="0" y="3"/>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2" name="Freeform 56"/>
                <p:cNvSpPr>
                  <a:spLocks/>
                </p:cNvSpPr>
                <p:nvPr/>
              </p:nvSpPr>
              <p:spPr bwMode="auto">
                <a:xfrm>
                  <a:off x="7196138" y="4130675"/>
                  <a:ext cx="57150" cy="17463"/>
                </a:xfrm>
                <a:custGeom>
                  <a:avLst/>
                  <a:gdLst>
                    <a:gd name="T0" fmla="*/ 0 w 36"/>
                    <a:gd name="T1" fmla="*/ 4 h 11"/>
                    <a:gd name="T2" fmla="*/ 0 w 36"/>
                    <a:gd name="T3" fmla="*/ 0 h 11"/>
                    <a:gd name="T4" fmla="*/ 36 w 36"/>
                    <a:gd name="T5" fmla="*/ 7 h 11"/>
                    <a:gd name="T6" fmla="*/ 33 w 36"/>
                    <a:gd name="T7" fmla="*/ 11 h 11"/>
                    <a:gd name="T8" fmla="*/ 0 w 36"/>
                    <a:gd name="T9" fmla="*/ 4 h 11"/>
                  </a:gdLst>
                  <a:ahLst/>
                  <a:cxnLst>
                    <a:cxn ang="0">
                      <a:pos x="T0" y="T1"/>
                    </a:cxn>
                    <a:cxn ang="0">
                      <a:pos x="T2" y="T3"/>
                    </a:cxn>
                    <a:cxn ang="0">
                      <a:pos x="T4" y="T5"/>
                    </a:cxn>
                    <a:cxn ang="0">
                      <a:pos x="T6" y="T7"/>
                    </a:cxn>
                    <a:cxn ang="0">
                      <a:pos x="T8" y="T9"/>
                    </a:cxn>
                  </a:cxnLst>
                  <a:rect l="0" t="0" r="r" b="b"/>
                  <a:pathLst>
                    <a:path w="36" h="11">
                      <a:moveTo>
                        <a:pt x="0" y="4"/>
                      </a:moveTo>
                      <a:lnTo>
                        <a:pt x="0" y="0"/>
                      </a:lnTo>
                      <a:lnTo>
                        <a:pt x="36" y="7"/>
                      </a:lnTo>
                      <a:lnTo>
                        <a:pt x="33" y="11"/>
                      </a:lnTo>
                      <a:lnTo>
                        <a:pt x="0" y="4"/>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3" name="Rectangle 57"/>
                <p:cNvSpPr>
                  <a:spLocks noChangeArrowheads="1"/>
                </p:cNvSpPr>
                <p:nvPr/>
              </p:nvSpPr>
              <p:spPr bwMode="auto">
                <a:xfrm>
                  <a:off x="7215188" y="3938588"/>
                  <a:ext cx="52388" cy="3175"/>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4" name="Freeform 58"/>
                <p:cNvSpPr>
                  <a:spLocks/>
                </p:cNvSpPr>
                <p:nvPr/>
              </p:nvSpPr>
              <p:spPr bwMode="auto">
                <a:xfrm>
                  <a:off x="7196138" y="3732213"/>
                  <a:ext cx="57150" cy="17463"/>
                </a:xfrm>
                <a:custGeom>
                  <a:avLst/>
                  <a:gdLst>
                    <a:gd name="T0" fmla="*/ 3 w 36"/>
                    <a:gd name="T1" fmla="*/ 11 h 11"/>
                    <a:gd name="T2" fmla="*/ 0 w 36"/>
                    <a:gd name="T3" fmla="*/ 7 h 11"/>
                    <a:gd name="T4" fmla="*/ 36 w 36"/>
                    <a:gd name="T5" fmla="*/ 0 h 11"/>
                    <a:gd name="T6" fmla="*/ 36 w 36"/>
                    <a:gd name="T7" fmla="*/ 4 h 11"/>
                    <a:gd name="T8" fmla="*/ 3 w 36"/>
                    <a:gd name="T9" fmla="*/ 11 h 11"/>
                  </a:gdLst>
                  <a:ahLst/>
                  <a:cxnLst>
                    <a:cxn ang="0">
                      <a:pos x="T0" y="T1"/>
                    </a:cxn>
                    <a:cxn ang="0">
                      <a:pos x="T2" y="T3"/>
                    </a:cxn>
                    <a:cxn ang="0">
                      <a:pos x="T4" y="T5"/>
                    </a:cxn>
                    <a:cxn ang="0">
                      <a:pos x="T6" y="T7"/>
                    </a:cxn>
                    <a:cxn ang="0">
                      <a:pos x="T8" y="T9"/>
                    </a:cxn>
                  </a:cxnLst>
                  <a:rect l="0" t="0" r="r" b="b"/>
                  <a:pathLst>
                    <a:path w="36" h="11">
                      <a:moveTo>
                        <a:pt x="3" y="11"/>
                      </a:moveTo>
                      <a:lnTo>
                        <a:pt x="0" y="7"/>
                      </a:lnTo>
                      <a:lnTo>
                        <a:pt x="36" y="0"/>
                      </a:lnTo>
                      <a:lnTo>
                        <a:pt x="36" y="4"/>
                      </a:lnTo>
                      <a:lnTo>
                        <a:pt x="3" y="11"/>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5" name="Freeform 59"/>
                <p:cNvSpPr>
                  <a:spLocks/>
                </p:cNvSpPr>
                <p:nvPr/>
              </p:nvSpPr>
              <p:spPr bwMode="auto">
                <a:xfrm>
                  <a:off x="7146926" y="3535363"/>
                  <a:ext cx="53975" cy="23813"/>
                </a:xfrm>
                <a:custGeom>
                  <a:avLst/>
                  <a:gdLst>
                    <a:gd name="T0" fmla="*/ 0 w 34"/>
                    <a:gd name="T1" fmla="*/ 15 h 15"/>
                    <a:gd name="T2" fmla="*/ 0 w 34"/>
                    <a:gd name="T3" fmla="*/ 12 h 15"/>
                    <a:gd name="T4" fmla="*/ 31 w 34"/>
                    <a:gd name="T5" fmla="*/ 0 h 15"/>
                    <a:gd name="T6" fmla="*/ 34 w 34"/>
                    <a:gd name="T7" fmla="*/ 3 h 15"/>
                    <a:gd name="T8" fmla="*/ 0 w 34"/>
                    <a:gd name="T9" fmla="*/ 15 h 15"/>
                  </a:gdLst>
                  <a:ahLst/>
                  <a:cxnLst>
                    <a:cxn ang="0">
                      <a:pos x="T0" y="T1"/>
                    </a:cxn>
                    <a:cxn ang="0">
                      <a:pos x="T2" y="T3"/>
                    </a:cxn>
                    <a:cxn ang="0">
                      <a:pos x="T4" y="T5"/>
                    </a:cxn>
                    <a:cxn ang="0">
                      <a:pos x="T6" y="T7"/>
                    </a:cxn>
                    <a:cxn ang="0">
                      <a:pos x="T8" y="T9"/>
                    </a:cxn>
                  </a:cxnLst>
                  <a:rect l="0" t="0" r="r" b="b"/>
                  <a:pathLst>
                    <a:path w="34" h="15">
                      <a:moveTo>
                        <a:pt x="0" y="15"/>
                      </a:moveTo>
                      <a:lnTo>
                        <a:pt x="0" y="12"/>
                      </a:lnTo>
                      <a:lnTo>
                        <a:pt x="31" y="0"/>
                      </a:lnTo>
                      <a:lnTo>
                        <a:pt x="34" y="3"/>
                      </a:lnTo>
                      <a:lnTo>
                        <a:pt x="0" y="15"/>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6" name="Freeform 60"/>
                <p:cNvSpPr>
                  <a:spLocks/>
                </p:cNvSpPr>
                <p:nvPr/>
              </p:nvSpPr>
              <p:spPr bwMode="auto">
                <a:xfrm>
                  <a:off x="7064376" y="3351213"/>
                  <a:ext cx="49213" cy="30163"/>
                </a:xfrm>
                <a:custGeom>
                  <a:avLst/>
                  <a:gdLst>
                    <a:gd name="T0" fmla="*/ 3 w 31"/>
                    <a:gd name="T1" fmla="*/ 19 h 19"/>
                    <a:gd name="T2" fmla="*/ 0 w 31"/>
                    <a:gd name="T3" fmla="*/ 17 h 19"/>
                    <a:gd name="T4" fmla="*/ 29 w 31"/>
                    <a:gd name="T5" fmla="*/ 0 h 19"/>
                    <a:gd name="T6" fmla="*/ 31 w 31"/>
                    <a:gd name="T7" fmla="*/ 3 h 19"/>
                    <a:gd name="T8" fmla="*/ 3 w 31"/>
                    <a:gd name="T9" fmla="*/ 19 h 19"/>
                  </a:gdLst>
                  <a:ahLst/>
                  <a:cxnLst>
                    <a:cxn ang="0">
                      <a:pos x="T0" y="T1"/>
                    </a:cxn>
                    <a:cxn ang="0">
                      <a:pos x="T2" y="T3"/>
                    </a:cxn>
                    <a:cxn ang="0">
                      <a:pos x="T4" y="T5"/>
                    </a:cxn>
                    <a:cxn ang="0">
                      <a:pos x="T6" y="T7"/>
                    </a:cxn>
                    <a:cxn ang="0">
                      <a:pos x="T8" y="T9"/>
                    </a:cxn>
                  </a:cxnLst>
                  <a:rect l="0" t="0" r="r" b="b"/>
                  <a:pathLst>
                    <a:path w="31" h="19">
                      <a:moveTo>
                        <a:pt x="3" y="19"/>
                      </a:moveTo>
                      <a:lnTo>
                        <a:pt x="0" y="17"/>
                      </a:lnTo>
                      <a:lnTo>
                        <a:pt x="29" y="0"/>
                      </a:lnTo>
                      <a:lnTo>
                        <a:pt x="31" y="3"/>
                      </a:lnTo>
                      <a:lnTo>
                        <a:pt x="3" y="19"/>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7" name="Freeform 61"/>
                <p:cNvSpPr>
                  <a:spLocks/>
                </p:cNvSpPr>
                <p:nvPr/>
              </p:nvSpPr>
              <p:spPr bwMode="auto">
                <a:xfrm>
                  <a:off x="6951663" y="3182938"/>
                  <a:ext cx="46038" cy="36513"/>
                </a:xfrm>
                <a:custGeom>
                  <a:avLst/>
                  <a:gdLst>
                    <a:gd name="T0" fmla="*/ 3 w 29"/>
                    <a:gd name="T1" fmla="*/ 23 h 23"/>
                    <a:gd name="T2" fmla="*/ 0 w 29"/>
                    <a:gd name="T3" fmla="*/ 21 h 23"/>
                    <a:gd name="T4" fmla="*/ 26 w 29"/>
                    <a:gd name="T5" fmla="*/ 0 h 23"/>
                    <a:gd name="T6" fmla="*/ 29 w 29"/>
                    <a:gd name="T7" fmla="*/ 2 h 23"/>
                    <a:gd name="T8" fmla="*/ 3 w 29"/>
                    <a:gd name="T9" fmla="*/ 23 h 23"/>
                  </a:gdLst>
                  <a:ahLst/>
                  <a:cxnLst>
                    <a:cxn ang="0">
                      <a:pos x="T0" y="T1"/>
                    </a:cxn>
                    <a:cxn ang="0">
                      <a:pos x="T2" y="T3"/>
                    </a:cxn>
                    <a:cxn ang="0">
                      <a:pos x="T4" y="T5"/>
                    </a:cxn>
                    <a:cxn ang="0">
                      <a:pos x="T6" y="T7"/>
                    </a:cxn>
                    <a:cxn ang="0">
                      <a:pos x="T8" y="T9"/>
                    </a:cxn>
                  </a:cxnLst>
                  <a:rect l="0" t="0" r="r" b="b"/>
                  <a:pathLst>
                    <a:path w="29" h="23">
                      <a:moveTo>
                        <a:pt x="3" y="23"/>
                      </a:moveTo>
                      <a:lnTo>
                        <a:pt x="0" y="21"/>
                      </a:lnTo>
                      <a:lnTo>
                        <a:pt x="26" y="0"/>
                      </a:lnTo>
                      <a:lnTo>
                        <a:pt x="29" y="2"/>
                      </a:lnTo>
                      <a:lnTo>
                        <a:pt x="3" y="23"/>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8" name="Freeform 62"/>
                <p:cNvSpPr>
                  <a:spLocks/>
                </p:cNvSpPr>
                <p:nvPr/>
              </p:nvSpPr>
              <p:spPr bwMode="auto">
                <a:xfrm>
                  <a:off x="6811963" y="3035300"/>
                  <a:ext cx="42863" cy="46038"/>
                </a:xfrm>
                <a:custGeom>
                  <a:avLst/>
                  <a:gdLst>
                    <a:gd name="T0" fmla="*/ 5 w 27"/>
                    <a:gd name="T1" fmla="*/ 29 h 29"/>
                    <a:gd name="T2" fmla="*/ 0 w 27"/>
                    <a:gd name="T3" fmla="*/ 27 h 29"/>
                    <a:gd name="T4" fmla="*/ 24 w 27"/>
                    <a:gd name="T5" fmla="*/ 0 h 29"/>
                    <a:gd name="T6" fmla="*/ 27 w 27"/>
                    <a:gd name="T7" fmla="*/ 3 h 29"/>
                    <a:gd name="T8" fmla="*/ 5 w 27"/>
                    <a:gd name="T9" fmla="*/ 29 h 29"/>
                  </a:gdLst>
                  <a:ahLst/>
                  <a:cxnLst>
                    <a:cxn ang="0">
                      <a:pos x="T0" y="T1"/>
                    </a:cxn>
                    <a:cxn ang="0">
                      <a:pos x="T2" y="T3"/>
                    </a:cxn>
                    <a:cxn ang="0">
                      <a:pos x="T4" y="T5"/>
                    </a:cxn>
                    <a:cxn ang="0">
                      <a:pos x="T6" y="T7"/>
                    </a:cxn>
                    <a:cxn ang="0">
                      <a:pos x="T8" y="T9"/>
                    </a:cxn>
                  </a:cxnLst>
                  <a:rect l="0" t="0" r="r" b="b"/>
                  <a:pathLst>
                    <a:path w="27" h="29">
                      <a:moveTo>
                        <a:pt x="5" y="29"/>
                      </a:moveTo>
                      <a:lnTo>
                        <a:pt x="0" y="27"/>
                      </a:lnTo>
                      <a:lnTo>
                        <a:pt x="24" y="0"/>
                      </a:lnTo>
                      <a:lnTo>
                        <a:pt x="27" y="3"/>
                      </a:lnTo>
                      <a:lnTo>
                        <a:pt x="5" y="29"/>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79" name="Freeform 63"/>
                <p:cNvSpPr>
                  <a:spLocks/>
                </p:cNvSpPr>
                <p:nvPr/>
              </p:nvSpPr>
              <p:spPr bwMode="auto">
                <a:xfrm>
                  <a:off x="6654801" y="2919413"/>
                  <a:ext cx="30163" cy="49213"/>
                </a:xfrm>
                <a:custGeom>
                  <a:avLst/>
                  <a:gdLst>
                    <a:gd name="T0" fmla="*/ 2 w 19"/>
                    <a:gd name="T1" fmla="*/ 31 h 31"/>
                    <a:gd name="T2" fmla="*/ 0 w 19"/>
                    <a:gd name="T3" fmla="*/ 31 h 31"/>
                    <a:gd name="T4" fmla="*/ 17 w 19"/>
                    <a:gd name="T5" fmla="*/ 0 h 31"/>
                    <a:gd name="T6" fmla="*/ 19 w 19"/>
                    <a:gd name="T7" fmla="*/ 2 h 31"/>
                    <a:gd name="T8" fmla="*/ 2 w 19"/>
                    <a:gd name="T9" fmla="*/ 31 h 31"/>
                  </a:gdLst>
                  <a:ahLst/>
                  <a:cxnLst>
                    <a:cxn ang="0">
                      <a:pos x="T0" y="T1"/>
                    </a:cxn>
                    <a:cxn ang="0">
                      <a:pos x="T2" y="T3"/>
                    </a:cxn>
                    <a:cxn ang="0">
                      <a:pos x="T4" y="T5"/>
                    </a:cxn>
                    <a:cxn ang="0">
                      <a:pos x="T6" y="T7"/>
                    </a:cxn>
                    <a:cxn ang="0">
                      <a:pos x="T8" y="T9"/>
                    </a:cxn>
                  </a:cxnLst>
                  <a:rect l="0" t="0" r="r" b="b"/>
                  <a:pathLst>
                    <a:path w="19" h="31">
                      <a:moveTo>
                        <a:pt x="2" y="31"/>
                      </a:moveTo>
                      <a:lnTo>
                        <a:pt x="0" y="31"/>
                      </a:lnTo>
                      <a:lnTo>
                        <a:pt x="17" y="0"/>
                      </a:lnTo>
                      <a:lnTo>
                        <a:pt x="19" y="2"/>
                      </a:lnTo>
                      <a:lnTo>
                        <a:pt x="2" y="31"/>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0" name="Freeform 64"/>
                <p:cNvSpPr>
                  <a:spLocks/>
                </p:cNvSpPr>
                <p:nvPr/>
              </p:nvSpPr>
              <p:spPr bwMode="auto">
                <a:xfrm>
                  <a:off x="6478588" y="2833688"/>
                  <a:ext cx="22225" cy="52388"/>
                </a:xfrm>
                <a:custGeom>
                  <a:avLst/>
                  <a:gdLst>
                    <a:gd name="T0" fmla="*/ 2 w 14"/>
                    <a:gd name="T1" fmla="*/ 33 h 33"/>
                    <a:gd name="T2" fmla="*/ 0 w 14"/>
                    <a:gd name="T3" fmla="*/ 33 h 33"/>
                    <a:gd name="T4" fmla="*/ 9 w 14"/>
                    <a:gd name="T5" fmla="*/ 0 h 33"/>
                    <a:gd name="T6" fmla="*/ 14 w 14"/>
                    <a:gd name="T7" fmla="*/ 2 h 33"/>
                    <a:gd name="T8" fmla="*/ 2 w 14"/>
                    <a:gd name="T9" fmla="*/ 33 h 33"/>
                  </a:gdLst>
                  <a:ahLst/>
                  <a:cxnLst>
                    <a:cxn ang="0">
                      <a:pos x="T0" y="T1"/>
                    </a:cxn>
                    <a:cxn ang="0">
                      <a:pos x="T2" y="T3"/>
                    </a:cxn>
                    <a:cxn ang="0">
                      <a:pos x="T4" y="T5"/>
                    </a:cxn>
                    <a:cxn ang="0">
                      <a:pos x="T6" y="T7"/>
                    </a:cxn>
                    <a:cxn ang="0">
                      <a:pos x="T8" y="T9"/>
                    </a:cxn>
                  </a:cxnLst>
                  <a:rect l="0" t="0" r="r" b="b"/>
                  <a:pathLst>
                    <a:path w="14" h="33">
                      <a:moveTo>
                        <a:pt x="2" y="33"/>
                      </a:moveTo>
                      <a:lnTo>
                        <a:pt x="0" y="33"/>
                      </a:lnTo>
                      <a:lnTo>
                        <a:pt x="9" y="0"/>
                      </a:lnTo>
                      <a:lnTo>
                        <a:pt x="14" y="2"/>
                      </a:lnTo>
                      <a:lnTo>
                        <a:pt x="2" y="33"/>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1" name="Freeform 65"/>
                <p:cNvSpPr>
                  <a:spLocks/>
                </p:cNvSpPr>
                <p:nvPr/>
              </p:nvSpPr>
              <p:spPr bwMode="auto">
                <a:xfrm>
                  <a:off x="6286501" y="2779713"/>
                  <a:ext cx="14288" cy="57150"/>
                </a:xfrm>
                <a:custGeom>
                  <a:avLst/>
                  <a:gdLst>
                    <a:gd name="T0" fmla="*/ 5 w 9"/>
                    <a:gd name="T1" fmla="*/ 36 h 36"/>
                    <a:gd name="T2" fmla="*/ 0 w 9"/>
                    <a:gd name="T3" fmla="*/ 34 h 36"/>
                    <a:gd name="T4" fmla="*/ 7 w 9"/>
                    <a:gd name="T5" fmla="*/ 0 h 36"/>
                    <a:gd name="T6" fmla="*/ 9 w 9"/>
                    <a:gd name="T7" fmla="*/ 0 h 36"/>
                    <a:gd name="T8" fmla="*/ 5 w 9"/>
                    <a:gd name="T9" fmla="*/ 36 h 36"/>
                  </a:gdLst>
                  <a:ahLst/>
                  <a:cxnLst>
                    <a:cxn ang="0">
                      <a:pos x="T0" y="T1"/>
                    </a:cxn>
                    <a:cxn ang="0">
                      <a:pos x="T2" y="T3"/>
                    </a:cxn>
                    <a:cxn ang="0">
                      <a:pos x="T4" y="T5"/>
                    </a:cxn>
                    <a:cxn ang="0">
                      <a:pos x="T6" y="T7"/>
                    </a:cxn>
                    <a:cxn ang="0">
                      <a:pos x="T8" y="T9"/>
                    </a:cxn>
                  </a:cxnLst>
                  <a:rect l="0" t="0" r="r" b="b"/>
                  <a:pathLst>
                    <a:path w="9" h="36">
                      <a:moveTo>
                        <a:pt x="5" y="36"/>
                      </a:moveTo>
                      <a:lnTo>
                        <a:pt x="0" y="34"/>
                      </a:lnTo>
                      <a:lnTo>
                        <a:pt x="7" y="0"/>
                      </a:lnTo>
                      <a:lnTo>
                        <a:pt x="9" y="0"/>
                      </a:lnTo>
                      <a:lnTo>
                        <a:pt x="5" y="36"/>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2" name="Freeform 66"/>
                <p:cNvSpPr>
                  <a:spLocks/>
                </p:cNvSpPr>
                <p:nvPr/>
              </p:nvSpPr>
              <p:spPr bwMode="auto">
                <a:xfrm>
                  <a:off x="5495926" y="2905125"/>
                  <a:ext cx="52388" cy="77788"/>
                </a:xfrm>
                <a:custGeom>
                  <a:avLst/>
                  <a:gdLst>
                    <a:gd name="T0" fmla="*/ 33 w 33"/>
                    <a:gd name="T1" fmla="*/ 47 h 49"/>
                    <a:gd name="T2" fmla="*/ 29 w 33"/>
                    <a:gd name="T3" fmla="*/ 49 h 49"/>
                    <a:gd name="T4" fmla="*/ 0 w 33"/>
                    <a:gd name="T5" fmla="*/ 2 h 49"/>
                    <a:gd name="T6" fmla="*/ 5 w 33"/>
                    <a:gd name="T7" fmla="*/ 0 h 49"/>
                    <a:gd name="T8" fmla="*/ 33 w 33"/>
                    <a:gd name="T9" fmla="*/ 47 h 49"/>
                  </a:gdLst>
                  <a:ahLst/>
                  <a:cxnLst>
                    <a:cxn ang="0">
                      <a:pos x="T0" y="T1"/>
                    </a:cxn>
                    <a:cxn ang="0">
                      <a:pos x="T2" y="T3"/>
                    </a:cxn>
                    <a:cxn ang="0">
                      <a:pos x="T4" y="T5"/>
                    </a:cxn>
                    <a:cxn ang="0">
                      <a:pos x="T6" y="T7"/>
                    </a:cxn>
                    <a:cxn ang="0">
                      <a:pos x="T8" y="T9"/>
                    </a:cxn>
                  </a:cxnLst>
                  <a:rect l="0" t="0" r="r" b="b"/>
                  <a:pathLst>
                    <a:path w="33" h="49">
                      <a:moveTo>
                        <a:pt x="33" y="47"/>
                      </a:moveTo>
                      <a:lnTo>
                        <a:pt x="29" y="49"/>
                      </a:lnTo>
                      <a:lnTo>
                        <a:pt x="0" y="2"/>
                      </a:lnTo>
                      <a:lnTo>
                        <a:pt x="5" y="0"/>
                      </a:lnTo>
                      <a:lnTo>
                        <a:pt x="33" y="47"/>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3" name="Freeform 67"/>
                <p:cNvSpPr>
                  <a:spLocks/>
                </p:cNvSpPr>
                <p:nvPr/>
              </p:nvSpPr>
              <p:spPr bwMode="auto">
                <a:xfrm>
                  <a:off x="5059363" y="3336925"/>
                  <a:ext cx="82550" cy="52388"/>
                </a:xfrm>
                <a:custGeom>
                  <a:avLst/>
                  <a:gdLst>
                    <a:gd name="T0" fmla="*/ 52 w 52"/>
                    <a:gd name="T1" fmla="*/ 28 h 33"/>
                    <a:gd name="T2" fmla="*/ 50 w 52"/>
                    <a:gd name="T3" fmla="*/ 33 h 33"/>
                    <a:gd name="T4" fmla="*/ 0 w 52"/>
                    <a:gd name="T5" fmla="*/ 7 h 33"/>
                    <a:gd name="T6" fmla="*/ 5 w 52"/>
                    <a:gd name="T7" fmla="*/ 0 h 33"/>
                    <a:gd name="T8" fmla="*/ 52 w 52"/>
                    <a:gd name="T9" fmla="*/ 28 h 33"/>
                  </a:gdLst>
                  <a:ahLst/>
                  <a:cxnLst>
                    <a:cxn ang="0">
                      <a:pos x="T0" y="T1"/>
                    </a:cxn>
                    <a:cxn ang="0">
                      <a:pos x="T2" y="T3"/>
                    </a:cxn>
                    <a:cxn ang="0">
                      <a:pos x="T4" y="T5"/>
                    </a:cxn>
                    <a:cxn ang="0">
                      <a:pos x="T6" y="T7"/>
                    </a:cxn>
                    <a:cxn ang="0">
                      <a:pos x="T8" y="T9"/>
                    </a:cxn>
                  </a:cxnLst>
                  <a:rect l="0" t="0" r="r" b="b"/>
                  <a:pathLst>
                    <a:path w="52" h="33">
                      <a:moveTo>
                        <a:pt x="52" y="28"/>
                      </a:moveTo>
                      <a:lnTo>
                        <a:pt x="50" y="33"/>
                      </a:lnTo>
                      <a:lnTo>
                        <a:pt x="0" y="7"/>
                      </a:lnTo>
                      <a:lnTo>
                        <a:pt x="5" y="0"/>
                      </a:lnTo>
                      <a:lnTo>
                        <a:pt x="52" y="28"/>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4" name="Rectangle 68"/>
                <p:cNvSpPr>
                  <a:spLocks noChangeArrowheads="1"/>
                </p:cNvSpPr>
                <p:nvPr/>
              </p:nvSpPr>
              <p:spPr bwMode="auto">
                <a:xfrm>
                  <a:off x="4902201" y="3933825"/>
                  <a:ext cx="90488" cy="793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5" name="Freeform 69"/>
                <p:cNvSpPr>
                  <a:spLocks/>
                </p:cNvSpPr>
                <p:nvPr/>
              </p:nvSpPr>
              <p:spPr bwMode="auto">
                <a:xfrm>
                  <a:off x="5059363" y="4487863"/>
                  <a:ext cx="82550" cy="52388"/>
                </a:xfrm>
                <a:custGeom>
                  <a:avLst/>
                  <a:gdLst>
                    <a:gd name="T0" fmla="*/ 50 w 52"/>
                    <a:gd name="T1" fmla="*/ 0 h 33"/>
                    <a:gd name="T2" fmla="*/ 52 w 52"/>
                    <a:gd name="T3" fmla="*/ 4 h 33"/>
                    <a:gd name="T4" fmla="*/ 5 w 52"/>
                    <a:gd name="T5" fmla="*/ 33 h 33"/>
                    <a:gd name="T6" fmla="*/ 0 w 52"/>
                    <a:gd name="T7" fmla="*/ 26 h 33"/>
                    <a:gd name="T8" fmla="*/ 50 w 52"/>
                    <a:gd name="T9" fmla="*/ 0 h 33"/>
                  </a:gdLst>
                  <a:ahLst/>
                  <a:cxnLst>
                    <a:cxn ang="0">
                      <a:pos x="T0" y="T1"/>
                    </a:cxn>
                    <a:cxn ang="0">
                      <a:pos x="T2" y="T3"/>
                    </a:cxn>
                    <a:cxn ang="0">
                      <a:pos x="T4" y="T5"/>
                    </a:cxn>
                    <a:cxn ang="0">
                      <a:pos x="T6" y="T7"/>
                    </a:cxn>
                    <a:cxn ang="0">
                      <a:pos x="T8" y="T9"/>
                    </a:cxn>
                  </a:cxnLst>
                  <a:rect l="0" t="0" r="r" b="b"/>
                  <a:pathLst>
                    <a:path w="52" h="33">
                      <a:moveTo>
                        <a:pt x="50" y="0"/>
                      </a:moveTo>
                      <a:lnTo>
                        <a:pt x="52" y="4"/>
                      </a:lnTo>
                      <a:lnTo>
                        <a:pt x="5" y="33"/>
                      </a:lnTo>
                      <a:lnTo>
                        <a:pt x="0" y="26"/>
                      </a:lnTo>
                      <a:lnTo>
                        <a:pt x="5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6" name="Freeform 70"/>
                <p:cNvSpPr>
                  <a:spLocks/>
                </p:cNvSpPr>
                <p:nvPr/>
              </p:nvSpPr>
              <p:spPr bwMode="auto">
                <a:xfrm>
                  <a:off x="5495926" y="4889500"/>
                  <a:ext cx="52388" cy="82550"/>
                </a:xfrm>
                <a:custGeom>
                  <a:avLst/>
                  <a:gdLst>
                    <a:gd name="T0" fmla="*/ 29 w 33"/>
                    <a:gd name="T1" fmla="*/ 0 h 52"/>
                    <a:gd name="T2" fmla="*/ 33 w 33"/>
                    <a:gd name="T3" fmla="*/ 5 h 52"/>
                    <a:gd name="T4" fmla="*/ 5 w 33"/>
                    <a:gd name="T5" fmla="*/ 52 h 52"/>
                    <a:gd name="T6" fmla="*/ 0 w 33"/>
                    <a:gd name="T7" fmla="*/ 50 h 52"/>
                    <a:gd name="T8" fmla="*/ 29 w 33"/>
                    <a:gd name="T9" fmla="*/ 0 h 52"/>
                  </a:gdLst>
                  <a:ahLst/>
                  <a:cxnLst>
                    <a:cxn ang="0">
                      <a:pos x="T0" y="T1"/>
                    </a:cxn>
                    <a:cxn ang="0">
                      <a:pos x="T2" y="T3"/>
                    </a:cxn>
                    <a:cxn ang="0">
                      <a:pos x="T4" y="T5"/>
                    </a:cxn>
                    <a:cxn ang="0">
                      <a:pos x="T6" y="T7"/>
                    </a:cxn>
                    <a:cxn ang="0">
                      <a:pos x="T8" y="T9"/>
                    </a:cxn>
                  </a:cxnLst>
                  <a:rect l="0" t="0" r="r" b="b"/>
                  <a:pathLst>
                    <a:path w="33" h="52">
                      <a:moveTo>
                        <a:pt x="29" y="0"/>
                      </a:moveTo>
                      <a:lnTo>
                        <a:pt x="33" y="5"/>
                      </a:lnTo>
                      <a:lnTo>
                        <a:pt x="5" y="52"/>
                      </a:lnTo>
                      <a:lnTo>
                        <a:pt x="0" y="50"/>
                      </a:lnTo>
                      <a:lnTo>
                        <a:pt x="29"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7" name="Rectangle 71"/>
                <p:cNvSpPr>
                  <a:spLocks noChangeArrowheads="1"/>
                </p:cNvSpPr>
                <p:nvPr/>
              </p:nvSpPr>
              <p:spPr bwMode="auto">
                <a:xfrm>
                  <a:off x="6091238" y="5040313"/>
                  <a:ext cx="11113" cy="9048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8" name="Freeform 72"/>
                <p:cNvSpPr>
                  <a:spLocks/>
                </p:cNvSpPr>
                <p:nvPr/>
              </p:nvSpPr>
              <p:spPr bwMode="auto">
                <a:xfrm>
                  <a:off x="6643688" y="4889500"/>
                  <a:ext cx="52388" cy="82550"/>
                </a:xfrm>
                <a:custGeom>
                  <a:avLst/>
                  <a:gdLst>
                    <a:gd name="T0" fmla="*/ 0 w 33"/>
                    <a:gd name="T1" fmla="*/ 5 h 52"/>
                    <a:gd name="T2" fmla="*/ 5 w 33"/>
                    <a:gd name="T3" fmla="*/ 0 h 52"/>
                    <a:gd name="T4" fmla="*/ 33 w 33"/>
                    <a:gd name="T5" fmla="*/ 50 h 52"/>
                    <a:gd name="T6" fmla="*/ 28 w 33"/>
                    <a:gd name="T7" fmla="*/ 52 h 52"/>
                    <a:gd name="T8" fmla="*/ 0 w 33"/>
                    <a:gd name="T9" fmla="*/ 5 h 52"/>
                  </a:gdLst>
                  <a:ahLst/>
                  <a:cxnLst>
                    <a:cxn ang="0">
                      <a:pos x="T0" y="T1"/>
                    </a:cxn>
                    <a:cxn ang="0">
                      <a:pos x="T2" y="T3"/>
                    </a:cxn>
                    <a:cxn ang="0">
                      <a:pos x="T4" y="T5"/>
                    </a:cxn>
                    <a:cxn ang="0">
                      <a:pos x="T6" y="T7"/>
                    </a:cxn>
                    <a:cxn ang="0">
                      <a:pos x="T8" y="T9"/>
                    </a:cxn>
                  </a:cxnLst>
                  <a:rect l="0" t="0" r="r" b="b"/>
                  <a:pathLst>
                    <a:path w="33" h="52">
                      <a:moveTo>
                        <a:pt x="0" y="5"/>
                      </a:moveTo>
                      <a:lnTo>
                        <a:pt x="5" y="0"/>
                      </a:lnTo>
                      <a:lnTo>
                        <a:pt x="33" y="50"/>
                      </a:lnTo>
                      <a:lnTo>
                        <a:pt x="28" y="52"/>
                      </a:lnTo>
                      <a:lnTo>
                        <a:pt x="0" y="5"/>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89" name="Freeform 73"/>
                <p:cNvSpPr>
                  <a:spLocks/>
                </p:cNvSpPr>
                <p:nvPr/>
              </p:nvSpPr>
              <p:spPr bwMode="auto">
                <a:xfrm>
                  <a:off x="7050088" y="4487863"/>
                  <a:ext cx="82550" cy="52388"/>
                </a:xfrm>
                <a:custGeom>
                  <a:avLst/>
                  <a:gdLst>
                    <a:gd name="T0" fmla="*/ 0 w 52"/>
                    <a:gd name="T1" fmla="*/ 4 h 33"/>
                    <a:gd name="T2" fmla="*/ 2 w 52"/>
                    <a:gd name="T3" fmla="*/ 0 h 33"/>
                    <a:gd name="T4" fmla="*/ 52 w 52"/>
                    <a:gd name="T5" fmla="*/ 26 h 33"/>
                    <a:gd name="T6" fmla="*/ 47 w 52"/>
                    <a:gd name="T7" fmla="*/ 33 h 33"/>
                    <a:gd name="T8" fmla="*/ 0 w 52"/>
                    <a:gd name="T9" fmla="*/ 4 h 33"/>
                  </a:gdLst>
                  <a:ahLst/>
                  <a:cxnLst>
                    <a:cxn ang="0">
                      <a:pos x="T0" y="T1"/>
                    </a:cxn>
                    <a:cxn ang="0">
                      <a:pos x="T2" y="T3"/>
                    </a:cxn>
                    <a:cxn ang="0">
                      <a:pos x="T4" y="T5"/>
                    </a:cxn>
                    <a:cxn ang="0">
                      <a:pos x="T6" y="T7"/>
                    </a:cxn>
                    <a:cxn ang="0">
                      <a:pos x="T8" y="T9"/>
                    </a:cxn>
                  </a:cxnLst>
                  <a:rect l="0" t="0" r="r" b="b"/>
                  <a:pathLst>
                    <a:path w="52" h="33">
                      <a:moveTo>
                        <a:pt x="0" y="4"/>
                      </a:moveTo>
                      <a:lnTo>
                        <a:pt x="2" y="0"/>
                      </a:lnTo>
                      <a:lnTo>
                        <a:pt x="52" y="26"/>
                      </a:lnTo>
                      <a:lnTo>
                        <a:pt x="47" y="33"/>
                      </a:lnTo>
                      <a:lnTo>
                        <a:pt x="0" y="4"/>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90" name="Rectangle 74"/>
                <p:cNvSpPr>
                  <a:spLocks noChangeArrowheads="1"/>
                </p:cNvSpPr>
                <p:nvPr/>
              </p:nvSpPr>
              <p:spPr bwMode="auto">
                <a:xfrm>
                  <a:off x="7200901" y="3933825"/>
                  <a:ext cx="85725" cy="793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91" name="Freeform 75"/>
                <p:cNvSpPr>
                  <a:spLocks/>
                </p:cNvSpPr>
                <p:nvPr/>
              </p:nvSpPr>
              <p:spPr bwMode="auto">
                <a:xfrm>
                  <a:off x="7050088" y="3336925"/>
                  <a:ext cx="82550" cy="52388"/>
                </a:xfrm>
                <a:custGeom>
                  <a:avLst/>
                  <a:gdLst>
                    <a:gd name="T0" fmla="*/ 2 w 52"/>
                    <a:gd name="T1" fmla="*/ 33 h 33"/>
                    <a:gd name="T2" fmla="*/ 0 w 52"/>
                    <a:gd name="T3" fmla="*/ 28 h 33"/>
                    <a:gd name="T4" fmla="*/ 47 w 52"/>
                    <a:gd name="T5" fmla="*/ 0 h 33"/>
                    <a:gd name="T6" fmla="*/ 52 w 52"/>
                    <a:gd name="T7" fmla="*/ 7 h 33"/>
                    <a:gd name="T8" fmla="*/ 2 w 52"/>
                    <a:gd name="T9" fmla="*/ 33 h 33"/>
                  </a:gdLst>
                  <a:ahLst/>
                  <a:cxnLst>
                    <a:cxn ang="0">
                      <a:pos x="T0" y="T1"/>
                    </a:cxn>
                    <a:cxn ang="0">
                      <a:pos x="T2" y="T3"/>
                    </a:cxn>
                    <a:cxn ang="0">
                      <a:pos x="T4" y="T5"/>
                    </a:cxn>
                    <a:cxn ang="0">
                      <a:pos x="T6" y="T7"/>
                    </a:cxn>
                    <a:cxn ang="0">
                      <a:pos x="T8" y="T9"/>
                    </a:cxn>
                  </a:cxnLst>
                  <a:rect l="0" t="0" r="r" b="b"/>
                  <a:pathLst>
                    <a:path w="52" h="33">
                      <a:moveTo>
                        <a:pt x="2" y="33"/>
                      </a:moveTo>
                      <a:lnTo>
                        <a:pt x="0" y="28"/>
                      </a:lnTo>
                      <a:lnTo>
                        <a:pt x="47" y="0"/>
                      </a:lnTo>
                      <a:lnTo>
                        <a:pt x="52" y="7"/>
                      </a:lnTo>
                      <a:lnTo>
                        <a:pt x="2" y="33"/>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sp>
              <p:nvSpPr>
                <p:cNvPr id="92" name="Freeform 76"/>
                <p:cNvSpPr>
                  <a:spLocks/>
                </p:cNvSpPr>
                <p:nvPr/>
              </p:nvSpPr>
              <p:spPr bwMode="auto">
                <a:xfrm>
                  <a:off x="6643688" y="2905125"/>
                  <a:ext cx="52388" cy="77788"/>
                </a:xfrm>
                <a:custGeom>
                  <a:avLst/>
                  <a:gdLst>
                    <a:gd name="T0" fmla="*/ 5 w 33"/>
                    <a:gd name="T1" fmla="*/ 49 h 49"/>
                    <a:gd name="T2" fmla="*/ 0 w 33"/>
                    <a:gd name="T3" fmla="*/ 47 h 49"/>
                    <a:gd name="T4" fmla="*/ 28 w 33"/>
                    <a:gd name="T5" fmla="*/ 0 h 49"/>
                    <a:gd name="T6" fmla="*/ 33 w 33"/>
                    <a:gd name="T7" fmla="*/ 2 h 49"/>
                    <a:gd name="T8" fmla="*/ 5 w 33"/>
                    <a:gd name="T9" fmla="*/ 49 h 49"/>
                  </a:gdLst>
                  <a:ahLst/>
                  <a:cxnLst>
                    <a:cxn ang="0">
                      <a:pos x="T0" y="T1"/>
                    </a:cxn>
                    <a:cxn ang="0">
                      <a:pos x="T2" y="T3"/>
                    </a:cxn>
                    <a:cxn ang="0">
                      <a:pos x="T4" y="T5"/>
                    </a:cxn>
                    <a:cxn ang="0">
                      <a:pos x="T6" y="T7"/>
                    </a:cxn>
                    <a:cxn ang="0">
                      <a:pos x="T8" y="T9"/>
                    </a:cxn>
                  </a:cxnLst>
                  <a:rect l="0" t="0" r="r" b="b"/>
                  <a:pathLst>
                    <a:path w="33" h="49">
                      <a:moveTo>
                        <a:pt x="5" y="49"/>
                      </a:moveTo>
                      <a:lnTo>
                        <a:pt x="0" y="47"/>
                      </a:lnTo>
                      <a:lnTo>
                        <a:pt x="28" y="0"/>
                      </a:lnTo>
                      <a:lnTo>
                        <a:pt x="33" y="2"/>
                      </a:lnTo>
                      <a:lnTo>
                        <a:pt x="5" y="49"/>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grpSp>
          <p:sp>
            <p:nvSpPr>
              <p:cNvPr id="41" name="Rectangle 77"/>
              <p:cNvSpPr>
                <a:spLocks noChangeArrowheads="1"/>
              </p:cNvSpPr>
              <p:nvPr/>
            </p:nvSpPr>
            <p:spPr bwMode="auto">
              <a:xfrm>
                <a:off x="2773973" y="1965154"/>
                <a:ext cx="1624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sz="1200" b="1" dirty="0">
                    <a:solidFill>
                      <a:srgbClr val="FFFFFF"/>
                    </a:solidFill>
                    <a:latin typeface="Open Sans Extrabold" panose="020B0906030804020204" pitchFamily="34" charset="0"/>
                  </a:rPr>
                  <a:t>N</a:t>
                </a:r>
                <a:endParaRPr lang="en-US" sz="1200" dirty="0">
                  <a:solidFill>
                    <a:prstClr val="black"/>
                  </a:solidFill>
                </a:endParaRPr>
              </a:p>
            </p:txBody>
          </p:sp>
          <p:sp>
            <p:nvSpPr>
              <p:cNvPr id="42" name="Rectangle 79"/>
              <p:cNvSpPr>
                <a:spLocks noChangeArrowheads="1"/>
              </p:cNvSpPr>
              <p:nvPr/>
            </p:nvSpPr>
            <p:spPr bwMode="auto">
              <a:xfrm>
                <a:off x="4843199" y="3968136"/>
                <a:ext cx="109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sz="1200" b="1" dirty="0">
                    <a:solidFill>
                      <a:srgbClr val="FFFFFF"/>
                    </a:solidFill>
                    <a:latin typeface="Open Sans Extrabold" panose="020B0906030804020204" pitchFamily="34" charset="0"/>
                  </a:rPr>
                  <a:t>E</a:t>
                </a:r>
                <a:endParaRPr lang="en-US" sz="1200" dirty="0">
                  <a:solidFill>
                    <a:prstClr val="black"/>
                  </a:solidFill>
                </a:endParaRPr>
              </a:p>
            </p:txBody>
          </p:sp>
          <p:sp>
            <p:nvSpPr>
              <p:cNvPr id="43" name="Rectangle 80"/>
              <p:cNvSpPr>
                <a:spLocks noChangeArrowheads="1"/>
              </p:cNvSpPr>
              <p:nvPr/>
            </p:nvSpPr>
            <p:spPr bwMode="auto">
              <a:xfrm>
                <a:off x="2801950" y="6047719"/>
                <a:ext cx="1154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sz="1200" b="1" dirty="0">
                    <a:solidFill>
                      <a:srgbClr val="FFFFFF"/>
                    </a:solidFill>
                    <a:latin typeface="Open Sans Extrabold" panose="020B0906030804020204" pitchFamily="34" charset="0"/>
                  </a:rPr>
                  <a:t>S</a:t>
                </a:r>
                <a:endParaRPr lang="en-US" sz="1200" dirty="0">
                  <a:solidFill>
                    <a:prstClr val="black"/>
                  </a:solidFill>
                </a:endParaRPr>
              </a:p>
            </p:txBody>
          </p:sp>
          <p:sp>
            <p:nvSpPr>
              <p:cNvPr id="44" name="Rectangle 78"/>
              <p:cNvSpPr>
                <a:spLocks noChangeArrowheads="1"/>
              </p:cNvSpPr>
              <p:nvPr/>
            </p:nvSpPr>
            <p:spPr bwMode="auto">
              <a:xfrm>
                <a:off x="715453" y="3968136"/>
                <a:ext cx="205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sz="1200" b="1" dirty="0">
                    <a:solidFill>
                      <a:srgbClr val="FFFFFF"/>
                    </a:solidFill>
                    <a:latin typeface="Open Sans Extrabold" panose="020B0906030804020204" pitchFamily="34" charset="0"/>
                  </a:rPr>
                  <a:t>W</a:t>
                </a:r>
                <a:endParaRPr lang="en-US" sz="1200" dirty="0">
                  <a:solidFill>
                    <a:prstClr val="black"/>
                  </a:solidFill>
                </a:endParaRPr>
              </a:p>
            </p:txBody>
          </p:sp>
        </p:grpSp>
        <p:sp>
          <p:nvSpPr>
            <p:cNvPr id="15" name="Rectangle 14"/>
            <p:cNvSpPr/>
            <p:nvPr/>
          </p:nvSpPr>
          <p:spPr>
            <a:xfrm>
              <a:off x="304800" y="1567543"/>
              <a:ext cx="5094513" cy="5105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14377"/>
              <a:endParaRPr lang="en-US" sz="1300">
                <a:solidFill>
                  <a:srgbClr val="FFFFFF"/>
                </a:solidFill>
                <a:latin typeface="Roboto"/>
              </a:endParaRPr>
            </a:p>
          </p:txBody>
        </p:sp>
      </p:grpSp>
      <p:sp>
        <p:nvSpPr>
          <p:cNvPr id="2" name="Title 1"/>
          <p:cNvSpPr>
            <a:spLocks noGrp="1"/>
          </p:cNvSpPr>
          <p:nvPr>
            <p:ph type="ctrTitle"/>
          </p:nvPr>
        </p:nvSpPr>
        <p:spPr/>
        <p:txBody>
          <a:bodyPr>
            <a:normAutofit fontScale="90000"/>
          </a:bodyPr>
          <a:lstStyle/>
          <a:p>
            <a:r>
              <a:rPr lang="en-US" dirty="0" smtClean="0"/>
              <a:t>Using the </a:t>
            </a:r>
            <a:br>
              <a:rPr lang="en-US" dirty="0" smtClean="0"/>
            </a:br>
            <a:r>
              <a:rPr lang="en-US" dirty="0" smtClean="0"/>
              <a:t>CTE Grant </a:t>
            </a:r>
            <a:br>
              <a:rPr lang="en-US" dirty="0" smtClean="0"/>
            </a:br>
            <a:r>
              <a:rPr lang="en-US" dirty="0" smtClean="0"/>
              <a:t>Management Site: </a:t>
            </a:r>
            <a:br>
              <a:rPr lang="en-US" dirty="0" smtClean="0"/>
            </a:br>
            <a:r>
              <a:rPr lang="en-US" dirty="0" smtClean="0"/>
              <a:t>Next </a:t>
            </a:r>
            <a:r>
              <a:rPr lang="en-US" dirty="0"/>
              <a:t>Gen CTE </a:t>
            </a:r>
            <a:br>
              <a:rPr lang="en-US" dirty="0"/>
            </a:br>
            <a:r>
              <a:rPr lang="en-US" dirty="0"/>
              <a:t>Perkins V </a:t>
            </a:r>
          </a:p>
        </p:txBody>
      </p:sp>
      <p:sp>
        <p:nvSpPr>
          <p:cNvPr id="3" name="Subtitle 2"/>
          <p:cNvSpPr>
            <a:spLocks noGrp="1"/>
          </p:cNvSpPr>
          <p:nvPr>
            <p:ph type="subTitle" idx="1"/>
          </p:nvPr>
        </p:nvSpPr>
        <p:spPr>
          <a:xfrm>
            <a:off x="2589213" y="5959685"/>
            <a:ext cx="8915399" cy="618668"/>
          </a:xfrm>
        </p:spPr>
        <p:txBody>
          <a:bodyPr>
            <a:normAutofit/>
          </a:bodyPr>
          <a:lstStyle/>
          <a:p>
            <a:r>
              <a:rPr lang="en-US" dirty="0" smtClean="0"/>
              <a:t>College and Career Readiness Bureau </a:t>
            </a:r>
          </a:p>
          <a:p>
            <a:endParaRPr lang="en-US" dirty="0" smtClean="0"/>
          </a:p>
        </p:txBody>
      </p:sp>
      <p:grpSp>
        <p:nvGrpSpPr>
          <p:cNvPr id="5" name="Group 4"/>
          <p:cNvGrpSpPr/>
          <p:nvPr/>
        </p:nvGrpSpPr>
        <p:grpSpPr>
          <a:xfrm>
            <a:off x="8348611" y="553201"/>
            <a:ext cx="3736960" cy="3992238"/>
            <a:chOff x="4572001" y="1434663"/>
            <a:chExt cx="3056659" cy="3063192"/>
          </a:xfrm>
        </p:grpSpPr>
        <p:sp>
          <p:nvSpPr>
            <p:cNvPr id="6" name="Rectangle 5"/>
            <p:cNvSpPr/>
            <p:nvPr/>
          </p:nvSpPr>
          <p:spPr>
            <a:xfrm>
              <a:off x="4572001" y="1434663"/>
              <a:ext cx="3056659" cy="30631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14377"/>
              <a:endParaRPr lang="en-US" sz="1300">
                <a:solidFill>
                  <a:srgbClr val="FFFFFF"/>
                </a:solidFill>
                <a:latin typeface="Roboto"/>
              </a:endParaRPr>
            </a:p>
          </p:txBody>
        </p:sp>
        <p:grpSp>
          <p:nvGrpSpPr>
            <p:cNvPr id="7" name="Group 6"/>
            <p:cNvGrpSpPr/>
            <p:nvPr/>
          </p:nvGrpSpPr>
          <p:grpSpPr>
            <a:xfrm rot="20421727">
              <a:off x="5836939" y="2210120"/>
              <a:ext cx="535907" cy="1509918"/>
              <a:chOff x="2413063" y="2859991"/>
              <a:chExt cx="893192" cy="2516570"/>
            </a:xfrm>
          </p:grpSpPr>
          <p:sp>
            <p:nvSpPr>
              <p:cNvPr id="8" name="Freeform 82"/>
              <p:cNvSpPr>
                <a:spLocks/>
              </p:cNvSpPr>
              <p:nvPr/>
            </p:nvSpPr>
            <p:spPr bwMode="auto">
              <a:xfrm>
                <a:off x="2772572" y="2859991"/>
                <a:ext cx="533683" cy="1290663"/>
              </a:xfrm>
              <a:custGeom>
                <a:avLst/>
                <a:gdLst>
                  <a:gd name="T0" fmla="*/ 38 w 239"/>
                  <a:gd name="T1" fmla="*/ 564 h 578"/>
                  <a:gd name="T2" fmla="*/ 76 w 239"/>
                  <a:gd name="T3" fmla="*/ 578 h 578"/>
                  <a:gd name="T4" fmla="*/ 159 w 239"/>
                  <a:gd name="T5" fmla="*/ 289 h 578"/>
                  <a:gd name="T6" fmla="*/ 239 w 239"/>
                  <a:gd name="T7" fmla="*/ 0 h 578"/>
                  <a:gd name="T8" fmla="*/ 121 w 239"/>
                  <a:gd name="T9" fmla="*/ 275 h 578"/>
                  <a:gd name="T10" fmla="*/ 0 w 239"/>
                  <a:gd name="T11" fmla="*/ 550 h 578"/>
                  <a:gd name="T12" fmla="*/ 38 w 239"/>
                  <a:gd name="T13" fmla="*/ 564 h 578"/>
                </a:gdLst>
                <a:ahLst/>
                <a:cxnLst>
                  <a:cxn ang="0">
                    <a:pos x="T0" y="T1"/>
                  </a:cxn>
                  <a:cxn ang="0">
                    <a:pos x="T2" y="T3"/>
                  </a:cxn>
                  <a:cxn ang="0">
                    <a:pos x="T4" y="T5"/>
                  </a:cxn>
                  <a:cxn ang="0">
                    <a:pos x="T6" y="T7"/>
                  </a:cxn>
                  <a:cxn ang="0">
                    <a:pos x="T8" y="T9"/>
                  </a:cxn>
                  <a:cxn ang="0">
                    <a:pos x="T10" y="T11"/>
                  </a:cxn>
                  <a:cxn ang="0">
                    <a:pos x="T12" y="T13"/>
                  </a:cxn>
                </a:cxnLst>
                <a:rect l="0" t="0" r="r" b="b"/>
                <a:pathLst>
                  <a:path w="239" h="578">
                    <a:moveTo>
                      <a:pt x="38" y="564"/>
                    </a:moveTo>
                    <a:lnTo>
                      <a:pt x="76" y="578"/>
                    </a:lnTo>
                    <a:lnTo>
                      <a:pt x="159" y="289"/>
                    </a:lnTo>
                    <a:lnTo>
                      <a:pt x="239" y="0"/>
                    </a:lnTo>
                    <a:lnTo>
                      <a:pt x="121" y="275"/>
                    </a:lnTo>
                    <a:lnTo>
                      <a:pt x="0" y="550"/>
                    </a:lnTo>
                    <a:lnTo>
                      <a:pt x="38" y="564"/>
                    </a:lnTo>
                    <a:close/>
                  </a:path>
                </a:pathLst>
              </a:custGeom>
              <a:solidFill>
                <a:schemeClr val="accent2"/>
              </a:solidFill>
              <a:ln>
                <a:noFill/>
              </a:ln>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grpSp>
            <p:nvGrpSpPr>
              <p:cNvPr id="9" name="Group 8"/>
              <p:cNvGrpSpPr/>
              <p:nvPr/>
            </p:nvGrpSpPr>
            <p:grpSpPr>
              <a:xfrm>
                <a:off x="2413063" y="3992111"/>
                <a:ext cx="571643" cy="1384450"/>
                <a:chOff x="5778501" y="3848100"/>
                <a:chExt cx="406400" cy="984251"/>
              </a:xfrm>
              <a:solidFill>
                <a:schemeClr val="accent1"/>
              </a:solidFill>
            </p:grpSpPr>
            <p:sp>
              <p:nvSpPr>
                <p:cNvPr id="11" name="Freeform 83"/>
                <p:cNvSpPr>
                  <a:spLocks/>
                </p:cNvSpPr>
                <p:nvPr/>
              </p:nvSpPr>
              <p:spPr bwMode="auto">
                <a:xfrm>
                  <a:off x="5778501" y="3916363"/>
                  <a:ext cx="379413" cy="915988"/>
                </a:xfrm>
                <a:custGeom>
                  <a:avLst/>
                  <a:gdLst>
                    <a:gd name="T0" fmla="*/ 199 w 239"/>
                    <a:gd name="T1" fmla="*/ 14 h 577"/>
                    <a:gd name="T2" fmla="*/ 239 w 239"/>
                    <a:gd name="T3" fmla="*/ 26 h 577"/>
                    <a:gd name="T4" fmla="*/ 118 w 239"/>
                    <a:gd name="T5" fmla="*/ 303 h 577"/>
                    <a:gd name="T6" fmla="*/ 0 w 239"/>
                    <a:gd name="T7" fmla="*/ 577 h 577"/>
                    <a:gd name="T8" fmla="*/ 80 w 239"/>
                    <a:gd name="T9" fmla="*/ 289 h 577"/>
                    <a:gd name="T10" fmla="*/ 161 w 239"/>
                    <a:gd name="T11" fmla="*/ 0 h 577"/>
                    <a:gd name="T12" fmla="*/ 199 w 239"/>
                    <a:gd name="T13" fmla="*/ 14 h 577"/>
                  </a:gdLst>
                  <a:ahLst/>
                  <a:cxnLst>
                    <a:cxn ang="0">
                      <a:pos x="T0" y="T1"/>
                    </a:cxn>
                    <a:cxn ang="0">
                      <a:pos x="T2" y="T3"/>
                    </a:cxn>
                    <a:cxn ang="0">
                      <a:pos x="T4" y="T5"/>
                    </a:cxn>
                    <a:cxn ang="0">
                      <a:pos x="T6" y="T7"/>
                    </a:cxn>
                    <a:cxn ang="0">
                      <a:pos x="T8" y="T9"/>
                    </a:cxn>
                    <a:cxn ang="0">
                      <a:pos x="T10" y="T11"/>
                    </a:cxn>
                    <a:cxn ang="0">
                      <a:pos x="T12" y="T13"/>
                    </a:cxn>
                  </a:cxnLst>
                  <a:rect l="0" t="0" r="r" b="b"/>
                  <a:pathLst>
                    <a:path w="239" h="577">
                      <a:moveTo>
                        <a:pt x="199" y="14"/>
                      </a:moveTo>
                      <a:lnTo>
                        <a:pt x="239" y="26"/>
                      </a:lnTo>
                      <a:lnTo>
                        <a:pt x="118" y="303"/>
                      </a:lnTo>
                      <a:lnTo>
                        <a:pt x="0" y="577"/>
                      </a:lnTo>
                      <a:lnTo>
                        <a:pt x="80" y="289"/>
                      </a:lnTo>
                      <a:lnTo>
                        <a:pt x="161" y="0"/>
                      </a:lnTo>
                      <a:lnTo>
                        <a:pt x="199" y="1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defTabSz="914377"/>
                  <a:endParaRPr lang="en-US" sz="1300">
                    <a:solidFill>
                      <a:prstClr val="black"/>
                    </a:solidFill>
                    <a:latin typeface="Roboto"/>
                  </a:endParaRPr>
                </a:p>
              </p:txBody>
            </p:sp>
            <p:sp>
              <p:nvSpPr>
                <p:cNvPr id="12" name="Oval 84"/>
                <p:cNvSpPr>
                  <a:spLocks noChangeArrowheads="1"/>
                </p:cNvSpPr>
                <p:nvPr/>
              </p:nvSpPr>
              <p:spPr bwMode="auto">
                <a:xfrm>
                  <a:off x="6007101" y="3848100"/>
                  <a:ext cx="177800" cy="1762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0000" lnSpcReduction="20000"/>
                </a:bodyPr>
                <a:lstStyle/>
                <a:p>
                  <a:pPr defTabSz="914377"/>
                  <a:endParaRPr lang="en-US" sz="1300">
                    <a:solidFill>
                      <a:prstClr val="black"/>
                    </a:solidFill>
                    <a:latin typeface="Roboto"/>
                  </a:endParaRPr>
                </a:p>
              </p:txBody>
            </p:sp>
          </p:grpSp>
          <p:sp>
            <p:nvSpPr>
              <p:cNvPr id="10" name="Oval 85"/>
              <p:cNvSpPr>
                <a:spLocks noChangeArrowheads="1"/>
              </p:cNvSpPr>
              <p:nvPr/>
            </p:nvSpPr>
            <p:spPr bwMode="auto">
              <a:xfrm>
                <a:off x="2803834" y="4065800"/>
                <a:ext cx="100485" cy="100485"/>
              </a:xfrm>
              <a:prstGeom prst="ellipse">
                <a:avLst/>
              </a:prstGeom>
              <a:solidFill>
                <a:schemeClr val="accent2"/>
              </a:solidFill>
              <a:ln>
                <a:noFill/>
              </a:ln>
            </p:spPr>
            <p:txBody>
              <a:bodyPr vert="horz" wrap="square" lIns="68580" tIns="34290" rIns="68580" bIns="34290" numCol="1" anchor="t" anchorCtr="0" compatLnSpc="1">
                <a:prstTxWarp prst="textNoShape">
                  <a:avLst/>
                </a:prstTxWarp>
                <a:normAutofit fontScale="25000" lnSpcReduction="20000"/>
              </a:bodyPr>
              <a:lstStyle/>
              <a:p>
                <a:pPr defTabSz="914377"/>
                <a:endParaRPr lang="en-US" sz="1300">
                  <a:solidFill>
                    <a:prstClr val="black"/>
                  </a:solidFill>
                  <a:latin typeface="Roboto"/>
                </a:endParaRPr>
              </a:p>
            </p:txBody>
          </p:sp>
        </p:grpSp>
      </p:grpSp>
      <p:pic>
        <p:nvPicPr>
          <p:cNvPr id="97" name="Audio 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186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withEffect">
                                  <p:stCondLst>
                                    <p:cond delay="43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80" fill="hold"/>
                                        <p:tgtEl>
                                          <p:spTgt spid="5"/>
                                        </p:tgtEl>
                                        <p:attrNameLst>
                                          <p:attrName>ppt_x</p:attrName>
                                        </p:attrNameLst>
                                      </p:cBhvr>
                                      <p:tavLst>
                                        <p:tav tm="0">
                                          <p:val>
                                            <p:strVal val="0-#ppt_w/2"/>
                                          </p:val>
                                        </p:tav>
                                        <p:tav tm="100000">
                                          <p:val>
                                            <p:strVal val="#ppt_x"/>
                                          </p:val>
                                        </p:tav>
                                      </p:tavLst>
                                    </p:anim>
                                    <p:anim calcmode="lin" valueType="num">
                                      <p:cBhvr additive="base">
                                        <p:cTn id="8" dur="108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1500"/>
                                  </p:stCondLst>
                                  <p:childTnLst>
                                    <p:animRot by="21600000">
                                      <p:cBhvr>
                                        <p:cTn id="10" dur="10000" fill="hold"/>
                                        <p:tgtEl>
                                          <p:spTgt spid="5"/>
                                        </p:tgtEl>
                                        <p:attrNameLst>
                                          <p:attrName>r</p:attrName>
                                        </p:attrNameLst>
                                      </p:cBhvr>
                                    </p:animRot>
                                  </p:childTnLst>
                                </p:cTn>
                              </p:par>
                              <p:par>
                                <p:cTn id="11" presetID="2" presetClass="entr" presetSubtype="8" decel="4000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0-#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1500"/>
                            </p:stCondLst>
                            <p:childTnLst>
                              <p:par>
                                <p:cTn id="16" presetID="1" presetClass="mediacall" presetSubtype="0" fill="hold" nodeType="afterEffect">
                                  <p:stCondLst>
                                    <p:cond delay="0"/>
                                  </p:stCondLst>
                                  <p:childTnLst>
                                    <p:cmd type="call" cmd="playFrom(0.0)">
                                      <p:cBhvr>
                                        <p:cTn id="17"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9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Programs of Study (POS)</a:t>
            </a:r>
            <a:endParaRPr lang="en-US" dirty="0"/>
          </a:p>
        </p:txBody>
      </p:sp>
      <p:sp>
        <p:nvSpPr>
          <p:cNvPr id="6" name="Content Placeholder 5"/>
          <p:cNvSpPr>
            <a:spLocks noGrp="1"/>
          </p:cNvSpPr>
          <p:nvPr>
            <p:ph sz="half" idx="1"/>
          </p:nvPr>
        </p:nvSpPr>
        <p:spPr/>
        <p:txBody>
          <a:bodyPr/>
          <a:lstStyle/>
          <a:p>
            <a:pPr marL="0" indent="0">
              <a:buNone/>
            </a:pPr>
            <a:r>
              <a:rPr lang="en-US" b="1" dirty="0" smtClean="0"/>
              <a:t>Perkins</a:t>
            </a:r>
          </a:p>
          <a:p>
            <a:r>
              <a:rPr lang="en-US" dirty="0" smtClean="0"/>
              <a:t>All funding requires that the consortia offer POS that are aligned with the priorities of the local area</a:t>
            </a:r>
          </a:p>
          <a:p>
            <a:r>
              <a:rPr lang="en-US" dirty="0" smtClean="0"/>
              <a:t>Most funds should be used for POS support</a:t>
            </a:r>
          </a:p>
          <a:p>
            <a:r>
              <a:rPr lang="en-US" dirty="0" smtClean="0"/>
              <a:t>Pooled funds allow the consortia to address broader regional needs</a:t>
            </a:r>
          </a:p>
          <a:p>
            <a:endParaRPr lang="en-US" dirty="0"/>
          </a:p>
        </p:txBody>
      </p:sp>
      <p:sp>
        <p:nvSpPr>
          <p:cNvPr id="7" name="Content Placeholder 6"/>
          <p:cNvSpPr>
            <a:spLocks noGrp="1"/>
          </p:cNvSpPr>
          <p:nvPr>
            <p:ph sz="half" idx="2"/>
          </p:nvPr>
        </p:nvSpPr>
        <p:spPr/>
        <p:txBody>
          <a:bodyPr/>
          <a:lstStyle/>
          <a:p>
            <a:pPr marL="0" indent="0">
              <a:buNone/>
            </a:pPr>
            <a:r>
              <a:rPr lang="en-US" b="1" dirty="0" smtClean="0"/>
              <a:t>Next Gen</a:t>
            </a:r>
          </a:p>
          <a:p>
            <a:r>
              <a:rPr lang="en-US" dirty="0" smtClean="0"/>
              <a:t>50% of funding may be used in support of the locally identified priorities</a:t>
            </a:r>
          </a:p>
          <a:p>
            <a:r>
              <a:rPr lang="en-US" dirty="0" smtClean="0"/>
              <a:t>50% of funds </a:t>
            </a:r>
            <a:r>
              <a:rPr lang="en-US" dirty="0"/>
              <a:t> may be used in support of the </a:t>
            </a:r>
            <a:r>
              <a:rPr lang="en-US" dirty="0" smtClean="0"/>
              <a:t>LEA </a:t>
            </a:r>
            <a:r>
              <a:rPr lang="en-US" dirty="0"/>
              <a:t>identified </a:t>
            </a:r>
            <a:r>
              <a:rPr lang="en-US" dirty="0" smtClean="0"/>
              <a:t>priorities</a:t>
            </a:r>
          </a:p>
          <a:p>
            <a:r>
              <a:rPr lang="en-US" dirty="0" smtClean="0"/>
              <a:t>Funds do not require a POS</a:t>
            </a:r>
            <a:endParaRPr lang="en-US" dirty="0"/>
          </a:p>
          <a:p>
            <a:endParaRPr lang="en-US" dirty="0"/>
          </a:p>
        </p:txBody>
      </p:sp>
    </p:spTree>
    <p:extLst>
      <p:ext uri="{BB962C8B-B14F-4D97-AF65-F5344CB8AC3E}">
        <p14:creationId xmlns:p14="http://schemas.microsoft.com/office/powerpoint/2010/main" val="84627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 Local Needs Assessment (</a:t>
            </a:r>
            <a:r>
              <a:rPr lang="en-US" dirty="0" err="1" smtClean="0"/>
              <a:t>CLNA</a:t>
            </a:r>
            <a:r>
              <a:rPr lang="en-US" dirty="0" smtClean="0"/>
              <a:t>)</a:t>
            </a:r>
            <a:endParaRPr lang="en-US" dirty="0"/>
          </a:p>
        </p:txBody>
      </p:sp>
      <p:sp>
        <p:nvSpPr>
          <p:cNvPr id="3" name="Content Placeholder 2"/>
          <p:cNvSpPr>
            <a:spLocks noGrp="1"/>
          </p:cNvSpPr>
          <p:nvPr>
            <p:ph sz="half" idx="1"/>
          </p:nvPr>
        </p:nvSpPr>
        <p:spPr/>
        <p:txBody>
          <a:bodyPr/>
          <a:lstStyle/>
          <a:p>
            <a:r>
              <a:rPr lang="en-US" dirty="0" smtClean="0"/>
              <a:t>Regionally defined priorities</a:t>
            </a:r>
          </a:p>
          <a:p>
            <a:r>
              <a:rPr lang="en-US" dirty="0" smtClean="0"/>
              <a:t>Tie to </a:t>
            </a:r>
            <a:r>
              <a:rPr lang="en-US" dirty="0" err="1" smtClean="0"/>
              <a:t>WIOA</a:t>
            </a:r>
            <a:r>
              <a:rPr lang="en-US" dirty="0" smtClean="0"/>
              <a:t> priorities</a:t>
            </a:r>
          </a:p>
          <a:p>
            <a:r>
              <a:rPr lang="en-US" dirty="0" smtClean="0"/>
              <a:t>Available POS are determined by the priorities identified in the </a:t>
            </a:r>
            <a:r>
              <a:rPr lang="en-US" dirty="0" err="1" smtClean="0"/>
              <a:t>CLNA</a:t>
            </a:r>
            <a:endParaRPr lang="en-US" dirty="0" smtClean="0"/>
          </a:p>
          <a:p>
            <a:r>
              <a:rPr lang="en-US" dirty="0" smtClean="0"/>
              <a:t>LEAs select from the POS that are available</a:t>
            </a:r>
          </a:p>
          <a:p>
            <a:r>
              <a:rPr lang="en-US" dirty="0" smtClean="0"/>
              <a:t>Some Next Gen funding does not require </a:t>
            </a:r>
            <a:r>
              <a:rPr lang="en-US" dirty="0" err="1" smtClean="0"/>
              <a:t>CLNA</a:t>
            </a:r>
            <a:r>
              <a:rPr lang="en-US" dirty="0" smtClean="0"/>
              <a:t> alignment</a:t>
            </a:r>
            <a:endParaRPr lang="en-US" dirty="0"/>
          </a:p>
        </p:txBody>
      </p:sp>
      <p:sp>
        <p:nvSpPr>
          <p:cNvPr id="5" name="Content Placeholder 4"/>
          <p:cNvSpPr>
            <a:spLocks noGrp="1"/>
          </p:cNvSpPr>
          <p:nvPr>
            <p:ph sz="half" idx="2"/>
          </p:nvPr>
        </p:nvSpPr>
        <p:spPr/>
        <p:txBody>
          <a:bodyPr/>
          <a:lstStyle/>
          <a:p>
            <a:endParaRPr lang="en-US"/>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t="3589" b="7489"/>
          <a:stretch/>
        </p:blipFill>
        <p:spPr bwMode="auto">
          <a:xfrm>
            <a:off x="7190747" y="1582504"/>
            <a:ext cx="3808586" cy="44214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602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3479050"/>
            <a:ext cx="8915400" cy="904875"/>
          </a:xfrm>
        </p:spPr>
        <p:txBody>
          <a:bodyPr>
            <a:normAutofit/>
          </a:bodyPr>
          <a:lstStyle/>
          <a:p>
            <a:r>
              <a:rPr lang="en-US" dirty="0" smtClean="0"/>
              <a:t>Available programs of study are pre-populated. </a:t>
            </a:r>
            <a:br>
              <a:rPr lang="en-US" dirty="0" smtClean="0"/>
            </a:br>
            <a:r>
              <a:rPr lang="en-US" dirty="0" smtClean="0"/>
              <a:t>LEA selects from available choices in the dropdown list.</a:t>
            </a:r>
            <a:endParaRPr lang="en-US" dirty="0"/>
          </a:p>
        </p:txBody>
      </p:sp>
      <p:pic>
        <p:nvPicPr>
          <p:cNvPr id="5" name="Picture Placeholder 4"/>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b="37135"/>
          <a:stretch/>
        </p:blipFill>
        <p:spPr>
          <a:xfrm>
            <a:off x="3525506" y="119856"/>
            <a:ext cx="7042814" cy="2942521"/>
          </a:xfrm>
        </p:spPr>
      </p:pic>
      <p:sp>
        <p:nvSpPr>
          <p:cNvPr id="4" name="Text Placeholder 3"/>
          <p:cNvSpPr>
            <a:spLocks noGrp="1"/>
          </p:cNvSpPr>
          <p:nvPr>
            <p:ph type="body" sz="half" idx="2"/>
          </p:nvPr>
        </p:nvSpPr>
        <p:spPr>
          <a:xfrm>
            <a:off x="2589213" y="4800598"/>
            <a:ext cx="8915400" cy="1398588"/>
          </a:xfrm>
        </p:spPr>
        <p:txBody>
          <a:bodyPr>
            <a:normAutofit/>
          </a:bodyPr>
          <a:lstStyle/>
          <a:p>
            <a:r>
              <a:rPr lang="en-US" dirty="0" smtClean="0"/>
              <a:t>The available POS are determined by the priorities of the local needs assessment and are set at the consortium level.</a:t>
            </a:r>
          </a:p>
          <a:p>
            <a:r>
              <a:rPr lang="en-US" dirty="0" smtClean="0"/>
              <a:t>Available POS appear in the dropdown.</a:t>
            </a:r>
          </a:p>
          <a:p>
            <a:r>
              <a:rPr lang="en-US" dirty="0" smtClean="0"/>
              <a:t>Half of the LEAs available Next Gen CTE funding may be used to support non-priority programs. Use the “Other-LEA Choice” program to add a Next Gen Budget.</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712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LEA will provide details for their specific POS.</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9447" b="9447"/>
          <a:stretch>
            <a:fillRect/>
          </a:stretch>
        </p:blipFill>
        <p:spPr/>
      </p:pic>
      <p:sp>
        <p:nvSpPr>
          <p:cNvPr id="4" name="Text Placeholder 3"/>
          <p:cNvSpPr>
            <a:spLocks noGrp="1"/>
          </p:cNvSpPr>
          <p:nvPr>
            <p:ph type="body" sz="half" idx="2"/>
          </p:nvPr>
        </p:nvSpPr>
        <p:spPr/>
        <p:txBody>
          <a:bodyPr>
            <a:normAutofit/>
          </a:bodyPr>
          <a:lstStyle/>
          <a:p>
            <a:r>
              <a:rPr lang="en-US" dirty="0" smtClean="0"/>
              <a:t>Once on the POS page, select </a:t>
            </a:r>
            <a:r>
              <a:rPr lang="en-US" dirty="0"/>
              <a:t>the View/Edit </a:t>
            </a:r>
            <a:r>
              <a:rPr lang="en-US" dirty="0" smtClean="0"/>
              <a:t>hyperlink to modify </a:t>
            </a:r>
            <a:r>
              <a:rPr lang="en-US" dirty="0"/>
              <a:t>all </a:t>
            </a:r>
            <a:r>
              <a:rPr lang="en-US" dirty="0" smtClean="0"/>
              <a:t>POS required </a:t>
            </a:r>
            <a:r>
              <a:rPr lang="en-US" dirty="0"/>
              <a:t>fields </a:t>
            </a:r>
            <a:r>
              <a:rPr lang="en-US" dirty="0" smtClean="0"/>
              <a:t>(except budget).</a:t>
            </a:r>
            <a:endParaRPr lang="en-US"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35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information tabs are required for each POS.</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847561" y="190274"/>
            <a:ext cx="8398704" cy="4610326"/>
          </a:xfrm>
        </p:spPr>
      </p:pic>
      <p:sp>
        <p:nvSpPr>
          <p:cNvPr id="4" name="Text Placeholder 3"/>
          <p:cNvSpPr>
            <a:spLocks noGrp="1"/>
          </p:cNvSpPr>
          <p:nvPr>
            <p:ph type="body" sz="half" idx="2"/>
          </p:nvPr>
        </p:nvSpPr>
        <p:spPr/>
        <p:txBody>
          <a:bodyPr/>
          <a:lstStyle/>
          <a:p>
            <a:r>
              <a:rPr lang="en-US" dirty="0" smtClean="0"/>
              <a:t>NOTICE: </a:t>
            </a:r>
            <a:r>
              <a:rPr lang="en-US" b="1" i="1" dirty="0" smtClean="0"/>
              <a:t>Pathway Partnerships </a:t>
            </a:r>
            <a:r>
              <a:rPr lang="en-US" dirty="0" smtClean="0"/>
              <a:t>and </a:t>
            </a:r>
            <a:r>
              <a:rPr lang="en-US" b="1" i="1" dirty="0" smtClean="0"/>
              <a:t>Program Requirements </a:t>
            </a:r>
            <a:r>
              <a:rPr lang="en-US" dirty="0" smtClean="0"/>
              <a:t>have the most fields that require input- be sure to check them all.</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589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867275"/>
            <a:ext cx="8915400" cy="681038"/>
          </a:xfrm>
        </p:spPr>
        <p:txBody>
          <a:bodyPr>
            <a:normAutofit fontScale="90000"/>
          </a:bodyPr>
          <a:lstStyle/>
          <a:p>
            <a:r>
              <a:rPr lang="en-US" dirty="0" smtClean="0"/>
              <a:t>In the Pathway Partnerships tab, select participating LEA high schools and ONE postsecondary partner.</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17489" b="17489"/>
          <a:stretch>
            <a:fillRect/>
          </a:stretch>
        </p:blipFill>
        <p:spPr/>
      </p:pic>
      <p:sp>
        <p:nvSpPr>
          <p:cNvPr id="4" name="Text Placeholder 3"/>
          <p:cNvSpPr>
            <a:spLocks noGrp="1"/>
          </p:cNvSpPr>
          <p:nvPr>
            <p:ph type="body" sz="half" idx="2"/>
          </p:nvPr>
        </p:nvSpPr>
        <p:spPr>
          <a:xfrm>
            <a:off x="2589213" y="5805488"/>
            <a:ext cx="8915400" cy="493712"/>
          </a:xfrm>
        </p:spPr>
        <p:txBody>
          <a:bodyPr/>
          <a:lstStyle/>
          <a:p>
            <a:r>
              <a:rPr lang="en-US" dirty="0" smtClean="0"/>
              <a:t>NOTICE: If your LEA only has one high school, only one high school will be available in the dropdown. Also, only select your primary postsecondary partner even if you have more than one.</a:t>
            </a:r>
            <a:endParaRPr lang="en-US" dirty="0"/>
          </a:p>
        </p:txBody>
      </p:sp>
      <p:pic>
        <p:nvPicPr>
          <p:cNvPr id="6"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27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372100"/>
            <a:ext cx="8915400" cy="757238"/>
          </a:xfrm>
        </p:spPr>
        <p:txBody>
          <a:bodyPr>
            <a:normAutofit fontScale="90000"/>
          </a:bodyPr>
          <a:lstStyle/>
          <a:p>
            <a:r>
              <a:rPr lang="en-US" dirty="0" smtClean="0"/>
              <a:t>The Programs of Study tab is informational. The content is prepopulated.</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3331200" y="228599"/>
            <a:ext cx="7431426" cy="5223741"/>
          </a:xfrm>
        </p:spPr>
      </p:pic>
      <p:sp>
        <p:nvSpPr>
          <p:cNvPr id="4" name="Text Placeholder 3"/>
          <p:cNvSpPr>
            <a:spLocks noGrp="1"/>
          </p:cNvSpPr>
          <p:nvPr>
            <p:ph type="body" sz="half" idx="2"/>
          </p:nvPr>
        </p:nvSpPr>
        <p:spPr>
          <a:xfrm>
            <a:off x="2589213" y="6167438"/>
            <a:ext cx="8915400" cy="493712"/>
          </a:xfrm>
        </p:spPr>
        <p:txBody>
          <a:bodyPr/>
          <a:lstStyle/>
          <a:p>
            <a:pPr algn="ctr"/>
            <a:r>
              <a:rPr lang="en-US" dirty="0" smtClean="0"/>
              <a:t>NOTICE: If your program is offering certifications which are not shown in the table, inform your CCRB Coach.</a:t>
            </a:r>
            <a:endParaRPr lang="en-US" dirty="0"/>
          </a:p>
        </p:txBody>
      </p:sp>
      <p:pic>
        <p:nvPicPr>
          <p:cNvPr id="6"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107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the Program Requirements tab, you must Select and Add one or more of your LEA high schools.</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11902" b="11902"/>
          <a:stretch>
            <a:fillRect/>
          </a:stretch>
        </p:blipFill>
        <p:spPr/>
      </p:pic>
      <p:sp>
        <p:nvSpPr>
          <p:cNvPr id="4" name="Text Placeholder 3"/>
          <p:cNvSpPr>
            <a:spLocks noGrp="1"/>
          </p:cNvSpPr>
          <p:nvPr>
            <p:ph type="body" sz="half" idx="2"/>
          </p:nvPr>
        </p:nvSpPr>
        <p:spPr/>
        <p:txBody>
          <a:bodyPr/>
          <a:lstStyle/>
          <a:p>
            <a:r>
              <a:rPr lang="en-US" dirty="0" smtClean="0"/>
              <a:t>NOTICE: As you add the high school(s), and required courses for the student to complete the POS, they will populate in the table below the dropdown menus.</a:t>
            </a:r>
            <a:endParaRPr lang="en-US" dirty="0"/>
          </a:p>
        </p:txBody>
      </p:sp>
      <p:pic>
        <p:nvPicPr>
          <p:cNvPr id="6"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18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0" y="4848225"/>
            <a:ext cx="9132888" cy="776288"/>
          </a:xfrm>
        </p:spPr>
        <p:txBody>
          <a:bodyPr>
            <a:normAutofit fontScale="90000"/>
          </a:bodyPr>
          <a:lstStyle/>
          <a:p>
            <a:r>
              <a:rPr lang="en-US" dirty="0" smtClean="0"/>
              <a:t>The </a:t>
            </a:r>
            <a:r>
              <a:rPr lang="en-US" i="1" dirty="0" smtClean="0"/>
              <a:t>Career Area Course/College Entrance Requirements </a:t>
            </a:r>
            <a:r>
              <a:rPr lang="en-US" dirty="0" smtClean="0"/>
              <a:t>section is asking you to populate your LEA course sequence for the POS, based on available courses that can be used for that POS</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11922" b="11922"/>
          <a:stretch>
            <a:fillRect/>
          </a:stretch>
        </p:blipFill>
        <p:spPr/>
      </p:pic>
      <p:sp>
        <p:nvSpPr>
          <p:cNvPr id="4" name="Text Placeholder 3"/>
          <p:cNvSpPr>
            <a:spLocks noGrp="1"/>
          </p:cNvSpPr>
          <p:nvPr>
            <p:ph type="body" sz="half" idx="2"/>
          </p:nvPr>
        </p:nvSpPr>
        <p:spPr>
          <a:xfrm>
            <a:off x="2589213" y="5700713"/>
            <a:ext cx="8915400" cy="493712"/>
          </a:xfrm>
        </p:spPr>
        <p:txBody>
          <a:bodyPr/>
          <a:lstStyle/>
          <a:p>
            <a:r>
              <a:rPr lang="en-US" dirty="0" smtClean="0"/>
              <a:t>NOTICE: The Post-secondary Program Course Sequence table has been prepopulated and requires no input or changes from the applicants.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720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305425"/>
            <a:ext cx="8915400" cy="719138"/>
          </a:xfrm>
        </p:spPr>
        <p:txBody>
          <a:bodyPr>
            <a:normAutofit fontScale="90000"/>
          </a:bodyPr>
          <a:lstStyle/>
          <a:p>
            <a:r>
              <a:rPr lang="en-US" dirty="0" smtClean="0"/>
              <a:t>The CTE Programs/Program of Study Alignment page requires applicant input.</a:t>
            </a:r>
            <a:endParaRPr lang="en-US" dirty="0"/>
          </a:p>
        </p:txBody>
      </p:sp>
      <p:sp>
        <p:nvSpPr>
          <p:cNvPr id="4" name="Text Placeholder 3"/>
          <p:cNvSpPr>
            <a:spLocks noGrp="1"/>
          </p:cNvSpPr>
          <p:nvPr>
            <p:ph type="body" sz="half" idx="2"/>
          </p:nvPr>
        </p:nvSpPr>
        <p:spPr>
          <a:xfrm>
            <a:off x="2560638" y="6110288"/>
            <a:ext cx="9021762" cy="493712"/>
          </a:xfrm>
        </p:spPr>
        <p:txBody>
          <a:bodyPr/>
          <a:lstStyle/>
          <a:p>
            <a:r>
              <a:rPr lang="en-US" dirty="0" smtClean="0"/>
              <a:t>NOTICE: The course sequence offered specifically within your LEA is now viewable in the table as mentioned previously.</a:t>
            </a:r>
            <a:endParaRPr lang="en-US" dirty="0"/>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867739" y="123825"/>
            <a:ext cx="8358347" cy="5181600"/>
          </a:xfrm>
        </p:spPr>
      </p:pic>
      <p:sp>
        <p:nvSpPr>
          <p:cNvPr id="8" name="Right Arrow 7"/>
          <p:cNvSpPr/>
          <p:nvPr/>
        </p:nvSpPr>
        <p:spPr>
          <a:xfrm>
            <a:off x="4267200" y="3390900"/>
            <a:ext cx="1152525" cy="1533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70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CTE Funding</a:t>
            </a:r>
            <a:endParaRPr lang="en-US" dirty="0"/>
          </a:p>
        </p:txBody>
      </p:sp>
      <p:sp>
        <p:nvSpPr>
          <p:cNvPr id="5" name="Content Placeholder 4"/>
          <p:cNvSpPr>
            <a:spLocks noGrp="1"/>
          </p:cNvSpPr>
          <p:nvPr>
            <p:ph sz="half" idx="1"/>
          </p:nvPr>
        </p:nvSpPr>
        <p:spPr/>
        <p:txBody>
          <a:bodyPr/>
          <a:lstStyle/>
          <a:p>
            <a:pPr marL="0" indent="0">
              <a:buNone/>
            </a:pPr>
            <a:r>
              <a:rPr lang="en-US" b="1" dirty="0" smtClean="0"/>
              <a:t>Perkins V (aka “Federal funding”)</a:t>
            </a:r>
          </a:p>
          <a:p>
            <a:r>
              <a:rPr lang="en-US" dirty="0" smtClean="0"/>
              <a:t>Funding determined by formula</a:t>
            </a:r>
          </a:p>
          <a:p>
            <a:r>
              <a:rPr lang="en-US" dirty="0" smtClean="0"/>
              <a:t>Funding is over-weighted for community poverty</a:t>
            </a:r>
          </a:p>
          <a:p>
            <a:r>
              <a:rPr lang="en-US" dirty="0" smtClean="0"/>
              <a:t>Local Needs determine what is fundable</a:t>
            </a:r>
          </a:p>
          <a:p>
            <a:r>
              <a:rPr lang="en-US" dirty="0" smtClean="0"/>
              <a:t>Aligned Programs of Study are required</a:t>
            </a:r>
          </a:p>
          <a:p>
            <a:r>
              <a:rPr lang="en-US" dirty="0" smtClean="0"/>
              <a:t>Most funds tied to POS</a:t>
            </a:r>
            <a:endParaRPr lang="en-US" dirty="0"/>
          </a:p>
        </p:txBody>
      </p:sp>
      <p:sp>
        <p:nvSpPr>
          <p:cNvPr id="6" name="Content Placeholder 5"/>
          <p:cNvSpPr>
            <a:spLocks noGrp="1"/>
          </p:cNvSpPr>
          <p:nvPr>
            <p:ph sz="half" idx="2"/>
          </p:nvPr>
        </p:nvSpPr>
        <p:spPr/>
        <p:txBody>
          <a:bodyPr/>
          <a:lstStyle/>
          <a:p>
            <a:pPr marL="0" indent="0">
              <a:buNone/>
            </a:pPr>
            <a:r>
              <a:rPr lang="en-US" b="1" dirty="0" smtClean="0"/>
              <a:t>Next Gen CTE </a:t>
            </a:r>
            <a:r>
              <a:rPr lang="en-US" b="1" dirty="0"/>
              <a:t>(aka </a:t>
            </a:r>
            <a:r>
              <a:rPr lang="en-US" b="1" dirty="0" smtClean="0"/>
              <a:t>“State </a:t>
            </a:r>
            <a:r>
              <a:rPr lang="en-US" b="1" dirty="0"/>
              <a:t>funding</a:t>
            </a:r>
            <a:r>
              <a:rPr lang="en-US" b="1" dirty="0" smtClean="0"/>
              <a:t>”)</a:t>
            </a:r>
          </a:p>
          <a:p>
            <a:r>
              <a:rPr lang="en-US" dirty="0"/>
              <a:t>Funding determined by formula</a:t>
            </a:r>
          </a:p>
          <a:p>
            <a:r>
              <a:rPr lang="en-US" dirty="0"/>
              <a:t>Funding is over-weighted for community poverty</a:t>
            </a:r>
          </a:p>
          <a:p>
            <a:r>
              <a:rPr lang="en-US" dirty="0"/>
              <a:t>Local Needs </a:t>
            </a:r>
            <a:r>
              <a:rPr lang="en-US" dirty="0" smtClean="0"/>
              <a:t>required for 50% of funding </a:t>
            </a:r>
            <a:endParaRPr lang="en-US" dirty="0"/>
          </a:p>
          <a:p>
            <a:r>
              <a:rPr lang="en-US" dirty="0" smtClean="0"/>
              <a:t>LEA choice available </a:t>
            </a:r>
            <a:r>
              <a:rPr lang="en-US" dirty="0"/>
              <a:t>for 50% of funding </a:t>
            </a:r>
            <a:endParaRPr lang="en-US" dirty="0" smtClean="0"/>
          </a:p>
          <a:p>
            <a:r>
              <a:rPr lang="en-US" dirty="0" smtClean="0"/>
              <a:t>Funds not necessarily tied to POS</a:t>
            </a:r>
            <a:endParaRPr lang="en-US" dirty="0"/>
          </a:p>
          <a:p>
            <a:endParaRPr lang="en-US" dirty="0"/>
          </a:p>
          <a:p>
            <a:endParaRPr lang="en-US" dirty="0"/>
          </a:p>
        </p:txBody>
      </p:sp>
    </p:spTree>
    <p:extLst>
      <p:ext uri="{BB962C8B-B14F-4D97-AF65-F5344CB8AC3E}">
        <p14:creationId xmlns:p14="http://schemas.microsoft.com/office/powerpoint/2010/main" val="657093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314949"/>
            <a:ext cx="8915400" cy="728663"/>
          </a:xfrm>
        </p:spPr>
        <p:txBody>
          <a:bodyPr>
            <a:normAutofit fontScale="90000"/>
          </a:bodyPr>
          <a:lstStyle/>
          <a:p>
            <a:pPr algn="ctr"/>
            <a:r>
              <a:rPr lang="en-US" dirty="0" smtClean="0"/>
              <a:t>The Strategic Alignment tab</a:t>
            </a:r>
            <a:r>
              <a:rPr lang="en-US" dirty="0"/>
              <a:t> </a:t>
            </a:r>
            <a:r>
              <a:rPr lang="en-US" dirty="0" smtClean="0"/>
              <a:t>is completed by the Consortia Lead. Please familiarize yourself with the prompts. </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707327" y="166670"/>
            <a:ext cx="8679171" cy="5015173"/>
          </a:xfrm>
        </p:spPr>
      </p:pic>
      <p:sp>
        <p:nvSpPr>
          <p:cNvPr id="4" name="Text Placeholder 3"/>
          <p:cNvSpPr>
            <a:spLocks noGrp="1"/>
          </p:cNvSpPr>
          <p:nvPr>
            <p:ph type="body" sz="half" idx="2"/>
          </p:nvPr>
        </p:nvSpPr>
        <p:spPr>
          <a:xfrm>
            <a:off x="2589213" y="6043613"/>
            <a:ext cx="8915400" cy="493712"/>
          </a:xfrm>
        </p:spPr>
        <p:txBody>
          <a:bodyPr/>
          <a:lstStyle/>
          <a:p>
            <a:pPr algn="ctr"/>
            <a:r>
              <a:rPr lang="en-US" dirty="0" smtClean="0"/>
              <a:t>The responses required for these prompts for description of program alignment from secondary to employment and for the question about instructor preparation may shift to the applicant in the future.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6547311"/>
      </p:ext>
    </p:extLst>
  </p:cSld>
  <p:clrMapOvr>
    <a:masterClrMapping/>
  </p:clrMapOvr>
  <mc:AlternateContent xmlns:mc="http://schemas.openxmlformats.org/markup-compatibility/2006" xmlns:p14="http://schemas.microsoft.com/office/powerpoint/2010/main">
    <mc:Choice Requires="p14">
      <p:transition spd="slow" p14:dur="2000" advTm="92306"/>
    </mc:Choice>
    <mc:Fallback xmlns="">
      <p:transition spd="slow" advTm="9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629149"/>
            <a:ext cx="8915400" cy="1167801"/>
          </a:xfrm>
        </p:spPr>
        <p:txBody>
          <a:bodyPr>
            <a:normAutofit fontScale="90000"/>
          </a:bodyPr>
          <a:lstStyle/>
          <a:p>
            <a:r>
              <a:rPr lang="en-US" dirty="0" smtClean="0"/>
              <a:t>The Programs of Study Budget page features unique links for each POS budget, plus a narrative prompt to explain how priorities are being addressed.</a:t>
            </a:r>
            <a:endParaRPr lang="en-US" dirty="0"/>
          </a:p>
        </p:txBody>
      </p:sp>
      <p:sp>
        <p:nvSpPr>
          <p:cNvPr id="4" name="Text Placeholder 3"/>
          <p:cNvSpPr>
            <a:spLocks noGrp="1"/>
          </p:cNvSpPr>
          <p:nvPr>
            <p:ph type="body" sz="half" idx="2"/>
          </p:nvPr>
        </p:nvSpPr>
        <p:spPr>
          <a:xfrm>
            <a:off x="2589213" y="5938838"/>
            <a:ext cx="8915400" cy="493712"/>
          </a:xfrm>
        </p:spPr>
        <p:txBody>
          <a:bodyPr/>
          <a:lstStyle/>
          <a:p>
            <a:r>
              <a:rPr lang="en-US" dirty="0" smtClean="0"/>
              <a:t>NOTICE: The top table indicates the total amount currently allocated from the consortium for ALL programs of study for the LEA.</a:t>
            </a:r>
            <a:endParaRPr lang="en-US" dirty="0"/>
          </a:p>
        </p:txBody>
      </p:sp>
      <p:pic>
        <p:nvPicPr>
          <p:cNvPr id="9"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921397" y="142875"/>
            <a:ext cx="8238632" cy="4486275"/>
          </a:xfrm>
        </p:spPr>
      </p:pic>
      <p:sp>
        <p:nvSpPr>
          <p:cNvPr id="10" name="Right Arrow 9"/>
          <p:cNvSpPr/>
          <p:nvPr/>
        </p:nvSpPr>
        <p:spPr>
          <a:xfrm>
            <a:off x="4419600" y="1962150"/>
            <a:ext cx="6762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419600" y="3271838"/>
            <a:ext cx="6762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0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172075"/>
            <a:ext cx="8915400" cy="757238"/>
          </a:xfrm>
        </p:spPr>
        <p:txBody>
          <a:bodyPr>
            <a:normAutofit fontScale="90000"/>
          </a:bodyPr>
          <a:lstStyle/>
          <a:p>
            <a:r>
              <a:rPr lang="en-US" dirty="0" smtClean="0"/>
              <a:t>The </a:t>
            </a:r>
            <a:r>
              <a:rPr lang="en-US" i="1" dirty="0" smtClean="0"/>
              <a:t>Budget Details </a:t>
            </a:r>
            <a:r>
              <a:rPr lang="en-US" dirty="0" smtClean="0"/>
              <a:t>view is for a specific POS budget for the LEA; in this example, Aerospace Engineering – SREB.</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13840" b="13840"/>
          <a:stretch>
            <a:fillRect/>
          </a:stretch>
        </p:blipFill>
        <p:spPr/>
      </p:pic>
      <p:sp>
        <p:nvSpPr>
          <p:cNvPr id="4" name="Text Placeholder 3"/>
          <p:cNvSpPr>
            <a:spLocks noGrp="1"/>
          </p:cNvSpPr>
          <p:nvPr>
            <p:ph type="body" sz="half" idx="2"/>
          </p:nvPr>
        </p:nvSpPr>
        <p:spPr>
          <a:xfrm>
            <a:off x="2589213" y="5957888"/>
            <a:ext cx="8915400" cy="493712"/>
          </a:xfrm>
        </p:spPr>
        <p:txBody>
          <a:bodyPr>
            <a:normAutofit/>
          </a:bodyPr>
          <a:lstStyle/>
          <a:p>
            <a:r>
              <a:rPr lang="en-US" dirty="0" smtClean="0"/>
              <a:t>NOTICE: There are both Federal and State budget fields </a:t>
            </a:r>
            <a:r>
              <a:rPr lang="en-US" dirty="0"/>
              <a:t>o</a:t>
            </a:r>
            <a:r>
              <a:rPr lang="en-US" dirty="0" smtClean="0"/>
              <a:t>n this page. Work with your CTE coach to determine what expenses are best suited to the two different funding sources.</a:t>
            </a:r>
            <a:endParaRPr lang="en-US"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76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151" y="5020575"/>
            <a:ext cx="8915400" cy="1242114"/>
          </a:xfrm>
        </p:spPr>
        <p:txBody>
          <a:bodyPr>
            <a:normAutofit/>
          </a:bodyPr>
          <a:lstStyle/>
          <a:p>
            <a:r>
              <a:rPr lang="en-US" dirty="0" smtClean="0"/>
              <a:t>The </a:t>
            </a:r>
            <a:r>
              <a:rPr lang="en-US" i="1" dirty="0" smtClean="0"/>
              <a:t>Common to All Programs of Study</a:t>
            </a:r>
            <a:r>
              <a:rPr lang="en-US" dirty="0" smtClean="0"/>
              <a:t> budget is accessible from the POS Budget List and is displayed regardless of which specific budget is viewed.</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739232" y="204971"/>
            <a:ext cx="7842929" cy="4582689"/>
          </a:xfrm>
        </p:spPr>
      </p:pic>
      <p:sp>
        <p:nvSpPr>
          <p:cNvPr id="4" name="Text Placeholder 3"/>
          <p:cNvSpPr>
            <a:spLocks noGrp="1"/>
          </p:cNvSpPr>
          <p:nvPr>
            <p:ph type="body" sz="half" idx="2"/>
          </p:nvPr>
        </p:nvSpPr>
        <p:spPr>
          <a:xfrm>
            <a:off x="2589213" y="6310313"/>
            <a:ext cx="8915400" cy="493712"/>
          </a:xfrm>
        </p:spPr>
        <p:txBody>
          <a:bodyPr/>
          <a:lstStyle/>
          <a:p>
            <a:r>
              <a:rPr lang="en-US" dirty="0" smtClean="0"/>
              <a:t>NOTICE: In the Explanation Federal column of the Travel row, only a partial view is available of the input that has been entered in this text field. It is necessary to scroll through the field to read the entire entry.</a:t>
            </a:r>
            <a:endParaRPr lang="en-US"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592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047456"/>
            <a:ext cx="8915400" cy="954088"/>
          </a:xfrm>
        </p:spPr>
        <p:txBody>
          <a:bodyPr>
            <a:normAutofit/>
          </a:bodyPr>
          <a:lstStyle/>
          <a:p>
            <a:r>
              <a:rPr lang="en-US" dirty="0" smtClean="0"/>
              <a:t>An important goal of funding is program growth. </a:t>
            </a:r>
            <a:br>
              <a:rPr lang="en-US" dirty="0" smtClean="0"/>
            </a:br>
            <a:r>
              <a:rPr lang="en-US" dirty="0" smtClean="0"/>
              <a:t>Funding Enrollment Goals are set in this section.</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589213" y="291531"/>
            <a:ext cx="8915400" cy="4509069"/>
          </a:xfrm>
        </p:spPr>
      </p:pic>
      <p:sp>
        <p:nvSpPr>
          <p:cNvPr id="4" name="Text Placeholder 3"/>
          <p:cNvSpPr>
            <a:spLocks noGrp="1"/>
          </p:cNvSpPr>
          <p:nvPr>
            <p:ph type="body" sz="half" idx="2"/>
          </p:nvPr>
        </p:nvSpPr>
        <p:spPr>
          <a:xfrm>
            <a:off x="2589213" y="6076950"/>
            <a:ext cx="8915400" cy="342900"/>
          </a:xfrm>
        </p:spPr>
        <p:txBody>
          <a:bodyPr>
            <a:normAutofit fontScale="92500"/>
          </a:bodyPr>
          <a:lstStyle/>
          <a:p>
            <a:r>
              <a:rPr lang="en-US" dirty="0" smtClean="0"/>
              <a:t>NOTICE: The LEA can choose the baseline year. Talk with your CTE coach about appropriate targets for new programs.</a:t>
            </a:r>
            <a:endParaRPr lang="en-US" dirty="0"/>
          </a:p>
        </p:txBody>
      </p:sp>
      <p:sp>
        <p:nvSpPr>
          <p:cNvPr id="3" name="Rectangle 2"/>
          <p:cNvSpPr/>
          <p:nvPr/>
        </p:nvSpPr>
        <p:spPr>
          <a:xfrm>
            <a:off x="4632385" y="155275"/>
            <a:ext cx="2182483" cy="862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Post Secondary Applicants</a:t>
            </a:r>
            <a:endParaRPr lang="en-US"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592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Secondary programs also need to set enrollment goals.</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589213" y="185629"/>
            <a:ext cx="8915400" cy="4543425"/>
          </a:xfrm>
        </p:spPr>
      </p:pic>
      <p:sp>
        <p:nvSpPr>
          <p:cNvPr id="4" name="Text Placeholder 3"/>
          <p:cNvSpPr>
            <a:spLocks noGrp="1"/>
          </p:cNvSpPr>
          <p:nvPr>
            <p:ph type="body" sz="half" idx="2"/>
          </p:nvPr>
        </p:nvSpPr>
        <p:spPr/>
        <p:txBody>
          <a:bodyPr/>
          <a:lstStyle/>
          <a:p>
            <a:r>
              <a:rPr lang="en-US" dirty="0" smtClean="0"/>
              <a:t>NOTICE: Many of the fields on the secondary page will be prepopulated with STARS data. You will only need to input your projections for program growth/contraction for 2020 through 2022.</a:t>
            </a:r>
            <a:endParaRPr lang="en-US" dirty="0"/>
          </a:p>
        </p:txBody>
      </p:sp>
      <p:sp>
        <p:nvSpPr>
          <p:cNvPr id="7" name="Rectangle 6"/>
          <p:cNvSpPr/>
          <p:nvPr/>
        </p:nvSpPr>
        <p:spPr>
          <a:xfrm>
            <a:off x="5098212" y="114083"/>
            <a:ext cx="2182483" cy="862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Secondary Applicants</a:t>
            </a:r>
            <a:endParaRPr lang="en-US"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82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section contains the new Perkins V Performance Indicators. </a:t>
            </a:r>
            <a:endParaRPr lang="en-US" dirty="0"/>
          </a:p>
        </p:txBody>
      </p:sp>
      <p:sp>
        <p:nvSpPr>
          <p:cNvPr id="4" name="Text Placeholder 3"/>
          <p:cNvSpPr>
            <a:spLocks noGrp="1"/>
          </p:cNvSpPr>
          <p:nvPr>
            <p:ph type="body" sz="half" idx="2"/>
          </p:nvPr>
        </p:nvSpPr>
        <p:spPr>
          <a:xfrm>
            <a:off x="2589213" y="5367338"/>
            <a:ext cx="8915400" cy="653900"/>
          </a:xfrm>
        </p:spPr>
        <p:txBody>
          <a:bodyPr>
            <a:normAutofit fontScale="85000" lnSpcReduction="10000"/>
          </a:bodyPr>
          <a:lstStyle/>
          <a:p>
            <a:r>
              <a:rPr lang="en-US" dirty="0" smtClean="0"/>
              <a:t>The targets will be established as data are available. Secondary and postsecondary have different goals, shown her are secondary goals.</a:t>
            </a:r>
          </a:p>
          <a:p>
            <a:r>
              <a:rPr lang="en-US" dirty="0" smtClean="0"/>
              <a:t>While Next Gen CTE LEA choice funding does </a:t>
            </a:r>
            <a:r>
              <a:rPr lang="en-US" dirty="0"/>
              <a:t>not require performance measures, LEAs will be required to submit a short year-end report.</a:t>
            </a:r>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589213" y="259435"/>
            <a:ext cx="8915400" cy="4443072"/>
          </a:xfrm>
        </p:spPr>
      </p:pic>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577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083969"/>
            <a:ext cx="8915400" cy="716756"/>
          </a:xfrm>
        </p:spPr>
        <p:txBody>
          <a:bodyPr>
            <a:normAutofit fontScale="90000"/>
          </a:bodyPr>
          <a:lstStyle/>
          <a:p>
            <a:r>
              <a:rPr lang="en-US" dirty="0" smtClean="0"/>
              <a:t>The Assurances letter verifies that the LEA will adhere to all fiscal and program requirements.</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589213" y="304215"/>
            <a:ext cx="8915400" cy="4383287"/>
          </a:xfrm>
        </p:spPr>
      </p:pic>
      <p:sp>
        <p:nvSpPr>
          <p:cNvPr id="4" name="Text Placeholder 3"/>
          <p:cNvSpPr>
            <a:spLocks noGrp="1"/>
          </p:cNvSpPr>
          <p:nvPr>
            <p:ph type="body" sz="half" idx="2"/>
          </p:nvPr>
        </p:nvSpPr>
        <p:spPr>
          <a:xfrm>
            <a:off x="2589213" y="5800725"/>
            <a:ext cx="8915400" cy="643323"/>
          </a:xfrm>
        </p:spPr>
        <p:txBody>
          <a:bodyPr>
            <a:normAutofit fontScale="92500" lnSpcReduction="20000"/>
          </a:bodyPr>
          <a:lstStyle/>
          <a:p>
            <a:r>
              <a:rPr lang="en-US" dirty="0" smtClean="0"/>
              <a:t>The process remains the same too as it was in SCORE, but now there is a much better auto-tabulating Budget Summary.</a:t>
            </a:r>
          </a:p>
          <a:p>
            <a:r>
              <a:rPr lang="en-US" dirty="0" smtClean="0"/>
              <a:t>Perkins recipients can accept the Perkins performance targets by checking the box, or can establish alternative targets using another process.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963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5181600"/>
            <a:ext cx="8915400" cy="566738"/>
          </a:xfrm>
        </p:spPr>
        <p:txBody>
          <a:bodyPr/>
          <a:lstStyle/>
          <a:p>
            <a:r>
              <a:rPr lang="en-US" dirty="0" smtClean="0"/>
              <a:t>All funded programs of study will be listed in this table.</a:t>
            </a:r>
            <a:endParaRPr lang="en-US" dirty="0"/>
          </a:p>
        </p:txBody>
      </p:sp>
      <p:sp>
        <p:nvSpPr>
          <p:cNvPr id="4" name="Text Placeholder 3"/>
          <p:cNvSpPr>
            <a:spLocks noGrp="1"/>
          </p:cNvSpPr>
          <p:nvPr>
            <p:ph type="body" sz="half" idx="2"/>
          </p:nvPr>
        </p:nvSpPr>
        <p:spPr>
          <a:xfrm>
            <a:off x="2589213" y="5786438"/>
            <a:ext cx="8915400" cy="493712"/>
          </a:xfrm>
        </p:spPr>
        <p:txBody>
          <a:bodyPr/>
          <a:lstStyle/>
          <a:p>
            <a:r>
              <a:rPr lang="en-US" dirty="0" smtClean="0"/>
              <a:t>NOTICE: These budget fields will be auto-populated based on your budget amounts for each program of study. </a:t>
            </a:r>
            <a:endParaRPr lang="en-US" dirty="0"/>
          </a:p>
        </p:txBody>
      </p:sp>
      <p:pic>
        <p:nvPicPr>
          <p:cNvPr id="6" name="Picture Placeholder 5"/>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3215152" y="97743"/>
            <a:ext cx="7663521" cy="5083857"/>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86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Print Application menu generates a complete application packet for easy recordkeeping. </a:t>
            </a:r>
            <a:endParaRPr lang="en-US" dirty="0"/>
          </a:p>
        </p:txBody>
      </p:sp>
      <p:sp>
        <p:nvSpPr>
          <p:cNvPr id="4" name="Text Placeholder 3"/>
          <p:cNvSpPr>
            <a:spLocks noGrp="1"/>
          </p:cNvSpPr>
          <p:nvPr>
            <p:ph type="body" sz="half" idx="2"/>
          </p:nvPr>
        </p:nvSpPr>
        <p:spPr/>
        <p:txBody>
          <a:bodyPr/>
          <a:lstStyle/>
          <a:p>
            <a:r>
              <a:rPr lang="en-US" dirty="0" smtClean="0"/>
              <a:t>NOTICE: All sub-menus and tabs that have entries will be included in the print version AND in the export version which is an Acrobat-.pdf file.</a:t>
            </a:r>
            <a:endParaRPr lang="en-US" dirty="0"/>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3416932" y="182453"/>
            <a:ext cx="7040014" cy="4398174"/>
          </a:xfrm>
        </p:spPr>
      </p:pic>
      <p:pic>
        <p:nvPicPr>
          <p:cNvPr id="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44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SCORE NO MORE</a:t>
            </a:r>
            <a:endParaRPr lang="en-US" dirty="0"/>
          </a:p>
        </p:txBody>
      </p:sp>
      <p:sp>
        <p:nvSpPr>
          <p:cNvPr id="4" name="Text Placeholder 3"/>
          <p:cNvSpPr>
            <a:spLocks noGrp="1"/>
          </p:cNvSpPr>
          <p:nvPr>
            <p:ph type="body" sz="half" idx="2"/>
          </p:nvPr>
        </p:nvSpPr>
        <p:spPr/>
        <p:txBody>
          <a:bodyPr/>
          <a:lstStyle/>
          <a:p>
            <a:r>
              <a:rPr lang="en-US" dirty="0" smtClean="0"/>
              <a:t>Beginning in 2020, the old Perkins application site, known as SCORE, will no longer be used for Perkins applications…</a:t>
            </a:r>
            <a:endParaRPr lang="en-US" dirty="0"/>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3429000" y="345421"/>
            <a:ext cx="6257925" cy="4607241"/>
          </a:xfrm>
        </p:spPr>
      </p:pic>
      <p:pic>
        <p:nvPicPr>
          <p:cNvPr id="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0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724400"/>
            <a:ext cx="8915400" cy="738188"/>
          </a:xfrm>
        </p:spPr>
        <p:txBody>
          <a:bodyPr>
            <a:normAutofit fontScale="90000"/>
          </a:bodyPr>
          <a:lstStyle/>
          <a:p>
            <a:r>
              <a:rPr lang="en-US" dirty="0" smtClean="0"/>
              <a:t>Thank you for your diligence and interest in the new Grant Management Site for CTE!</a:t>
            </a:r>
            <a:endParaRPr lang="en-US" dirty="0"/>
          </a:p>
        </p:txBody>
      </p:sp>
      <p:sp>
        <p:nvSpPr>
          <p:cNvPr id="4" name="Text Placeholder 3"/>
          <p:cNvSpPr>
            <a:spLocks noGrp="1"/>
          </p:cNvSpPr>
          <p:nvPr>
            <p:ph type="body" sz="half" idx="2"/>
          </p:nvPr>
        </p:nvSpPr>
        <p:spPr>
          <a:xfrm>
            <a:off x="2589213" y="5548313"/>
            <a:ext cx="8915400" cy="493712"/>
          </a:xfrm>
        </p:spPr>
        <p:txBody>
          <a:bodyPr/>
          <a:lstStyle/>
          <a:p>
            <a:r>
              <a:rPr lang="en-US" dirty="0" smtClean="0"/>
              <a:t>NOTICE: Please feel free to contact me, or your region’s </a:t>
            </a:r>
            <a:r>
              <a:rPr lang="en-US" smtClean="0"/>
              <a:t>CTE coach, with </a:t>
            </a:r>
            <a:r>
              <a:rPr lang="en-US" dirty="0" smtClean="0"/>
              <a:t>questions or difficulties you experience with the GMS and/or the application.</a:t>
            </a:r>
            <a:endParaRPr lang="en-US" dirty="0"/>
          </a:p>
        </p:txBody>
      </p:sp>
      <p:pic>
        <p:nvPicPr>
          <p:cNvPr id="5" name="Picture 2" descr="MPj04286220000[1]"/>
          <p:cNvPicPr>
            <a:picLocks noGrp="1" noChangeAspect="1" noChangeArrowheads="1"/>
          </p:cNvPicPr>
          <p:nvPr>
            <p:ph type="pic" idx="1"/>
          </p:nvPr>
        </p:nvPicPr>
        <p:blipFill>
          <a:blip r:embed="rId2" cstate="print"/>
          <a:srcRect t="17589" b="17589"/>
          <a:stretch>
            <a:fillRect/>
          </a:stretch>
        </p:blipFill>
        <p:spPr bwMode="auto">
          <a:xfrm>
            <a:off x="2074861" y="409575"/>
            <a:ext cx="9758623" cy="4219575"/>
          </a:xfrm>
          <a:prstGeom prst="rect">
            <a:avLst/>
          </a:prstGeom>
          <a:noFill/>
          <a:ln w="9525">
            <a:solidFill>
              <a:schemeClr val="tx1"/>
            </a:solidFill>
            <a:miter lim="800000"/>
            <a:headEnd/>
            <a:tailEnd/>
          </a:ln>
        </p:spPr>
      </p:pic>
      <p:sp>
        <p:nvSpPr>
          <p:cNvPr id="6" name="TextBox 5"/>
          <p:cNvSpPr txBox="1"/>
          <p:nvPr/>
        </p:nvSpPr>
        <p:spPr>
          <a:xfrm>
            <a:off x="6534150" y="609600"/>
            <a:ext cx="5029200" cy="2031325"/>
          </a:xfrm>
          <a:prstGeom prst="rect">
            <a:avLst/>
          </a:prstGeom>
          <a:noFill/>
        </p:spPr>
        <p:txBody>
          <a:bodyPr wrap="square" rtlCol="0">
            <a:spAutoFit/>
          </a:bodyPr>
          <a:lstStyle/>
          <a:p>
            <a:pPr algn="r"/>
            <a:r>
              <a:rPr lang="en-US" b="1" dirty="0" smtClean="0">
                <a:solidFill>
                  <a:schemeClr val="bg1"/>
                </a:solidFill>
              </a:rPr>
              <a:t>Marc  Duske</a:t>
            </a:r>
            <a:r>
              <a:rPr lang="en-US" dirty="0" smtClean="0">
                <a:solidFill>
                  <a:schemeClr val="bg1"/>
                </a:solidFill>
              </a:rPr>
              <a:t>, Special Projects Manager</a:t>
            </a:r>
          </a:p>
          <a:p>
            <a:pPr algn="r"/>
            <a:r>
              <a:rPr lang="en-US" dirty="0">
                <a:solidFill>
                  <a:srgbClr val="FFC000"/>
                </a:solidFill>
              </a:rPr>
              <a:t>m</a:t>
            </a:r>
            <a:r>
              <a:rPr lang="en-US" dirty="0" smtClean="0">
                <a:solidFill>
                  <a:srgbClr val="FFC000"/>
                </a:solidFill>
              </a:rPr>
              <a:t>arc.duske@state.nm.us</a:t>
            </a:r>
          </a:p>
          <a:p>
            <a:pPr algn="r"/>
            <a:r>
              <a:rPr lang="en-US" dirty="0" smtClean="0">
                <a:solidFill>
                  <a:schemeClr val="bg1"/>
                </a:solidFill>
              </a:rPr>
              <a:t>College and Career Readiness Bureau</a:t>
            </a:r>
          </a:p>
          <a:p>
            <a:pPr algn="r"/>
            <a:r>
              <a:rPr lang="en-US" dirty="0" smtClean="0">
                <a:solidFill>
                  <a:schemeClr val="bg1"/>
                </a:solidFill>
              </a:rPr>
              <a:t>Public Education Department</a:t>
            </a:r>
          </a:p>
          <a:p>
            <a:pPr algn="r"/>
            <a:r>
              <a:rPr lang="en-US" dirty="0" smtClean="0">
                <a:solidFill>
                  <a:schemeClr val="bg1"/>
                </a:solidFill>
              </a:rPr>
              <a:t>State of New Mexico</a:t>
            </a:r>
          </a:p>
          <a:p>
            <a:pPr algn="r"/>
            <a:r>
              <a:rPr lang="en-US" dirty="0" smtClean="0">
                <a:solidFill>
                  <a:srgbClr val="FFC000"/>
                </a:solidFill>
              </a:rPr>
              <a:t>(505) 827-6712</a:t>
            </a:r>
          </a:p>
          <a:p>
            <a:pPr algn="r"/>
            <a:endParaRPr lang="en-US" dirty="0">
              <a:solidFill>
                <a:srgbClr val="FFC000"/>
              </a:solidFill>
            </a:endParaRPr>
          </a:p>
        </p:txBody>
      </p:sp>
    </p:spTree>
    <p:extLst>
      <p:ext uri="{BB962C8B-B14F-4D97-AF65-F5344CB8AC3E}">
        <p14:creationId xmlns:p14="http://schemas.microsoft.com/office/powerpoint/2010/main" val="246007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2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2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2000"/>
                                        <p:tgtEl>
                                          <p:spTgt spid="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599"/>
            <a:ext cx="8915400" cy="868579"/>
          </a:xfrm>
        </p:spPr>
        <p:txBody>
          <a:bodyPr>
            <a:normAutofit/>
          </a:bodyPr>
          <a:lstStyle/>
          <a:p>
            <a:r>
              <a:rPr lang="en-US" dirty="0" smtClean="0"/>
              <a:t>A new CTE Grant Management Site is available for </a:t>
            </a:r>
            <a:br>
              <a:rPr lang="en-US" dirty="0" smtClean="0"/>
            </a:br>
            <a:r>
              <a:rPr lang="en-US" dirty="0" smtClean="0"/>
              <a:t>LEAs to apply for CTE funding</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3046412" y="147970"/>
            <a:ext cx="7631113" cy="4652630"/>
          </a:xfrm>
        </p:spPr>
      </p:pic>
      <p:sp>
        <p:nvSpPr>
          <p:cNvPr id="4" name="Text Placeholder 3"/>
          <p:cNvSpPr>
            <a:spLocks noGrp="1"/>
          </p:cNvSpPr>
          <p:nvPr>
            <p:ph type="body" sz="half" idx="2"/>
          </p:nvPr>
        </p:nvSpPr>
        <p:spPr>
          <a:xfrm>
            <a:off x="2589213" y="5669179"/>
            <a:ext cx="8915400" cy="493712"/>
          </a:xfrm>
        </p:spPr>
        <p:txBody>
          <a:bodyPr/>
          <a:lstStyle/>
          <a:p>
            <a:r>
              <a:rPr lang="en-US" dirty="0" smtClean="0"/>
              <a:t>The first step to obtain access is to </a:t>
            </a:r>
            <a:r>
              <a:rPr lang="en-US" u="sng" dirty="0" smtClean="0"/>
              <a:t>Request an account</a:t>
            </a:r>
            <a:endParaRPr lang="en-US"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8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4">
            <a:extLst>
              <a:ext uri="{28A0092B-C50C-407E-A947-70E740481C1C}">
                <a14:useLocalDpi xmlns:a14="http://schemas.microsoft.com/office/drawing/2010/main" val="0"/>
              </a:ext>
            </a:extLst>
          </a:blip>
          <a:srcRect t="1463" b="1463"/>
          <a:stretch>
            <a:fillRect/>
          </a:stretch>
        </p:blipFill>
        <p:spPr/>
      </p:pic>
      <p:sp>
        <p:nvSpPr>
          <p:cNvPr id="2" name="Title 1"/>
          <p:cNvSpPr>
            <a:spLocks noGrp="1"/>
          </p:cNvSpPr>
          <p:nvPr>
            <p:ph type="title"/>
          </p:nvPr>
        </p:nvSpPr>
        <p:spPr>
          <a:xfrm>
            <a:off x="2589213" y="4335235"/>
            <a:ext cx="8915400" cy="1281793"/>
          </a:xfrm>
        </p:spPr>
        <p:txBody>
          <a:bodyPr>
            <a:normAutofit/>
          </a:bodyPr>
          <a:lstStyle/>
          <a:p>
            <a:r>
              <a:rPr lang="en-US" dirty="0" smtClean="0"/>
              <a:t>When you have requested credentials and have been approved, your LEA name will appear on all pages of the application…</a:t>
            </a:r>
            <a:endParaRPr lang="en-US" dirty="0"/>
          </a:p>
        </p:txBody>
      </p:sp>
      <p:sp>
        <p:nvSpPr>
          <p:cNvPr id="4" name="Right Arrow 3"/>
          <p:cNvSpPr/>
          <p:nvPr/>
        </p:nvSpPr>
        <p:spPr>
          <a:xfrm rot="2190805">
            <a:off x="7287395" y="788856"/>
            <a:ext cx="346229" cy="26633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7"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373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Year Cycle</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2589213" y="611129"/>
            <a:ext cx="8915400" cy="3335377"/>
          </a:xfrm>
        </p:spPr>
      </p:pic>
      <p:sp>
        <p:nvSpPr>
          <p:cNvPr id="4" name="Text Placeholder 3"/>
          <p:cNvSpPr>
            <a:spLocks noGrp="1"/>
          </p:cNvSpPr>
          <p:nvPr>
            <p:ph type="body" sz="half" idx="2"/>
          </p:nvPr>
        </p:nvSpPr>
        <p:spPr/>
        <p:txBody>
          <a:bodyPr/>
          <a:lstStyle/>
          <a:p>
            <a:r>
              <a:rPr lang="en-US" dirty="0" smtClean="0"/>
              <a:t>To support strategic development of CTE programs, the main components of the CTE application will only be updated every other year. The budget will continue to be updated annually.</a:t>
            </a:r>
            <a:endParaRPr lang="en-US"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53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1538056"/>
          </a:xfrm>
        </p:spPr>
        <p:txBody>
          <a:bodyPr>
            <a:normAutofit fontScale="90000"/>
          </a:bodyPr>
          <a:lstStyle/>
          <a:p>
            <a:r>
              <a:rPr lang="en-US" dirty="0" smtClean="0"/>
              <a:t>Icons on the left facilitate navigating to the different components of the application. </a:t>
            </a:r>
            <a:br>
              <a:rPr lang="en-US" dirty="0" smtClean="0"/>
            </a:br>
            <a:r>
              <a:rPr lang="en-US" dirty="0" smtClean="0"/>
              <a:t>The Application Summary provides a quick status report for what still needs to be completed.</a:t>
            </a:r>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3638297" y="242887"/>
            <a:ext cx="6817231" cy="4395788"/>
          </a:xfrm>
        </p:spPr>
      </p:pic>
      <p:pic>
        <p:nvPicPr>
          <p:cNvPr id="4"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1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738687"/>
            <a:ext cx="8915400" cy="719137"/>
          </a:xfrm>
        </p:spPr>
        <p:txBody>
          <a:bodyPr>
            <a:normAutofit fontScale="90000"/>
          </a:bodyPr>
          <a:lstStyle/>
          <a:p>
            <a:r>
              <a:rPr lang="en-US" dirty="0" smtClean="0"/>
              <a:t>The Narrative asks seven questions to guide LEAs through the key considerations for building a quality application. Both Next Gen and Perkins require high-quality CTE programming.</a:t>
            </a:r>
            <a:endParaRPr lang="en-US" dirty="0"/>
          </a:p>
        </p:txBody>
      </p:sp>
      <p:sp>
        <p:nvSpPr>
          <p:cNvPr id="4" name="Text Placeholder 3"/>
          <p:cNvSpPr>
            <a:spLocks noGrp="1"/>
          </p:cNvSpPr>
          <p:nvPr>
            <p:ph type="body" sz="half" idx="2"/>
          </p:nvPr>
        </p:nvSpPr>
        <p:spPr>
          <a:xfrm>
            <a:off x="2589213" y="5557838"/>
            <a:ext cx="8915400" cy="493712"/>
          </a:xfrm>
        </p:spPr>
        <p:txBody>
          <a:bodyPr>
            <a:normAutofit/>
          </a:bodyPr>
          <a:lstStyle/>
          <a:p>
            <a:r>
              <a:rPr lang="en-US" dirty="0" smtClean="0"/>
              <a:t>NOTICE: Pay special attention to the need to SAVE frequently, especially before moving to another application page. There is no auto-save feature in the application- unsaved work will be lost if you change your page view.</a:t>
            </a:r>
            <a:endParaRPr lang="en-US" dirty="0"/>
          </a:p>
        </p:txBody>
      </p:sp>
      <p:pic>
        <p:nvPicPr>
          <p:cNvPr id="7" name="Picture Placeholder 6"/>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16327" b="13485"/>
          <a:stretch/>
        </p:blipFill>
        <p:spPr>
          <a:xfrm>
            <a:off x="2589212" y="681491"/>
            <a:ext cx="8915400" cy="3704931"/>
          </a:xfrm>
        </p:spPr>
      </p:pic>
      <p:pic>
        <p:nvPicPr>
          <p:cNvPr id="8"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41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599"/>
            <a:ext cx="8915400" cy="733425"/>
          </a:xfrm>
        </p:spPr>
        <p:txBody>
          <a:bodyPr>
            <a:normAutofit fontScale="90000"/>
          </a:bodyPr>
          <a:lstStyle/>
          <a:p>
            <a:r>
              <a:rPr lang="en-US" dirty="0" smtClean="0"/>
              <a:t>All narrative statements should be answered</a:t>
            </a:r>
            <a:r>
              <a:rPr lang="en-US" dirty="0"/>
              <a:t> </a:t>
            </a:r>
            <a:r>
              <a:rPr lang="en-US" dirty="0" smtClean="0"/>
              <a:t>to provide a complete explanation of your CTE programming.</a:t>
            </a:r>
            <a:endParaRPr lang="en-US" dirty="0"/>
          </a:p>
        </p:txBody>
      </p:sp>
      <p:sp>
        <p:nvSpPr>
          <p:cNvPr id="4" name="Text Placeholder 3"/>
          <p:cNvSpPr>
            <a:spLocks noGrp="1"/>
          </p:cNvSpPr>
          <p:nvPr>
            <p:ph type="body" sz="half" idx="2"/>
          </p:nvPr>
        </p:nvSpPr>
        <p:spPr>
          <a:xfrm>
            <a:off x="2589213" y="5634038"/>
            <a:ext cx="8915400" cy="493712"/>
          </a:xfrm>
        </p:spPr>
        <p:txBody>
          <a:bodyPr/>
          <a:lstStyle/>
          <a:p>
            <a:r>
              <a:rPr lang="en-US" dirty="0" smtClean="0"/>
              <a:t>NOTICE: SAVE buttons are on the top and bottom of most application pages.</a:t>
            </a:r>
            <a:endParaRPr lang="en-US" dirty="0"/>
          </a:p>
        </p:txBody>
      </p:sp>
      <p:sp>
        <p:nvSpPr>
          <p:cNvPr id="3" name="Picture Placeholder 2"/>
          <p:cNvSpPr>
            <a:spLocks noGrp="1"/>
          </p:cNvSpPr>
          <p:nvPr>
            <p:ph type="pic" idx="1"/>
          </p:nvPr>
        </p:nvSpPr>
        <p:spPr/>
      </p:sp>
      <p:pic>
        <p:nvPicPr>
          <p:cNvPr id="7"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912" y="271461"/>
            <a:ext cx="5398001" cy="4529138"/>
          </a:xfrm>
          <a:prstGeom prst="rect">
            <a:avLst/>
          </a:prstGeom>
        </p:spPr>
      </p:pic>
      <p:pic>
        <p:nvPicPr>
          <p:cNvPr id="8"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05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5BDC4362274A4B968055D2A574799A" ma:contentTypeVersion="1" ma:contentTypeDescription="Create a new document." ma:contentTypeScope="" ma:versionID="8462393a4c0e4179611ce1cc85e37af8">
  <xsd:schema xmlns:xsd="http://www.w3.org/2001/XMLSchema" xmlns:xs="http://www.w3.org/2001/XMLSchema" xmlns:p="http://schemas.microsoft.com/office/2006/metadata/properties" xmlns:ns2="13781b5c-09b3-4176-8fe1-b22c45544129" targetNamespace="http://schemas.microsoft.com/office/2006/metadata/properties" ma:root="true" ma:fieldsID="8694f40d2de61e57134f87d3eb1a90ec" ns2:_="">
    <xsd:import namespace="13781b5c-09b3-4176-8fe1-b22c45544129"/>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81b5c-09b3-4176-8fe1-b22c4554412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C6E33E-7F94-4C17-B82D-4345F268CD5A}">
  <ds:schemaRefs>
    <ds:schemaRef ds:uri="http://schemas.openxmlformats.org/package/2006/metadata/core-properties"/>
    <ds:schemaRef ds:uri="http://purl.org/dc/elements/1.1/"/>
    <ds:schemaRef ds:uri="http://purl.org/dc/dcmitype/"/>
    <ds:schemaRef ds:uri="http://purl.org/dc/terms/"/>
    <ds:schemaRef ds:uri="13781b5c-09b3-4176-8fe1-b22c45544129"/>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F6922203-880B-426E-995E-8CDB6B7E079A}">
  <ds:schemaRefs>
    <ds:schemaRef ds:uri="http://schemas.microsoft.com/sharepoint/v3/contenttype/forms"/>
  </ds:schemaRefs>
</ds:datastoreItem>
</file>

<file path=customXml/itemProps3.xml><?xml version="1.0" encoding="utf-8"?>
<ds:datastoreItem xmlns:ds="http://schemas.openxmlformats.org/officeDocument/2006/customXml" ds:itemID="{95C3A220-372D-46DC-8B3E-5F93ECF603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81b5c-09b3-4176-8fe1-b22c455441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12233</TotalTime>
  <Words>1335</Words>
  <Application>Microsoft Office PowerPoint</Application>
  <PresentationFormat>Widescreen</PresentationFormat>
  <Paragraphs>96</Paragraphs>
  <Slides>30</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Century Gothic</vt:lpstr>
      <vt:lpstr>Open Sans Extrabold</vt:lpstr>
      <vt:lpstr>Roboto</vt:lpstr>
      <vt:lpstr>Wingdings 3</vt:lpstr>
      <vt:lpstr>Wisp</vt:lpstr>
      <vt:lpstr>Using the  CTE Grant  Management Site:  Next Gen CTE  Perkins V </vt:lpstr>
      <vt:lpstr>Available CTE Funding</vt:lpstr>
      <vt:lpstr>SCORE NO MORE</vt:lpstr>
      <vt:lpstr>A new CTE Grant Management Site is available for  LEAs to apply for CTE funding</vt:lpstr>
      <vt:lpstr>When you have requested credentials and have been approved, your LEA name will appear on all pages of the application…</vt:lpstr>
      <vt:lpstr>Two Year Cycle</vt:lpstr>
      <vt:lpstr>Icons on the left facilitate navigating to the different components of the application.  The Application Summary provides a quick status report for what still needs to be completed.</vt:lpstr>
      <vt:lpstr>The Narrative asks seven questions to guide LEAs through the key considerations for building a quality application. Both Next Gen and Perkins require high-quality CTE programming.</vt:lpstr>
      <vt:lpstr>All narrative statements should be answered to provide a complete explanation of your CTE programming.</vt:lpstr>
      <vt:lpstr>Programs of Study (POS)</vt:lpstr>
      <vt:lpstr>Comprehensive Local Needs Assessment (CLNA)</vt:lpstr>
      <vt:lpstr>Available programs of study are pre-populated.  LEA selects from available choices in the dropdown list.</vt:lpstr>
      <vt:lpstr>The LEA will provide details for their specific POS.</vt:lpstr>
      <vt:lpstr>5 information tabs are required for each POS.</vt:lpstr>
      <vt:lpstr>In the Pathway Partnerships tab, select participating LEA high schools and ONE postsecondary partner.</vt:lpstr>
      <vt:lpstr>The Programs of Study tab is informational. The content is prepopulated.</vt:lpstr>
      <vt:lpstr>In the Program Requirements tab, you must Select and Add one or more of your LEA high schools.</vt:lpstr>
      <vt:lpstr>The Career Area Course/College Entrance Requirements section is asking you to populate your LEA course sequence for the POS, based on available courses that can be used for that POS</vt:lpstr>
      <vt:lpstr>The CTE Programs/Program of Study Alignment page requires applicant input.</vt:lpstr>
      <vt:lpstr>The Strategic Alignment tab is completed by the Consortia Lead. Please familiarize yourself with the prompts. </vt:lpstr>
      <vt:lpstr>The Programs of Study Budget page features unique links for each POS budget, plus a narrative prompt to explain how priorities are being addressed.</vt:lpstr>
      <vt:lpstr>The Budget Details view is for a specific POS budget for the LEA; in this example, Aerospace Engineering – SREB.</vt:lpstr>
      <vt:lpstr>The Common to All Programs of Study budget is accessible from the POS Budget List and is displayed regardless of which specific budget is viewed.</vt:lpstr>
      <vt:lpstr>An important goal of funding is program growth.  Funding Enrollment Goals are set in this section.</vt:lpstr>
      <vt:lpstr>Secondary programs also need to set enrollment goals.</vt:lpstr>
      <vt:lpstr>This section contains the new Perkins V Performance Indicators. </vt:lpstr>
      <vt:lpstr>The Assurances letter verifies that the LEA will adhere to all fiscal and program requirements.</vt:lpstr>
      <vt:lpstr>All funded programs of study will be listed in this table.</vt:lpstr>
      <vt:lpstr>The Print Application menu generates a complete application packet for easy recordkeeping. </vt:lpstr>
      <vt:lpstr>Thank you for your diligence and interest in the new Grant Management Site for CTE!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Grant Management Site</dc:title>
  <dc:creator>Marc Duske</dc:creator>
  <cp:lastModifiedBy>Marc Duske</cp:lastModifiedBy>
  <cp:revision>71</cp:revision>
  <dcterms:created xsi:type="dcterms:W3CDTF">2020-03-05T17:43:30Z</dcterms:created>
  <dcterms:modified xsi:type="dcterms:W3CDTF">2020-05-11T15:32:47Z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0x010100A25BDC4362274A4B968055D2A574799A</vt:lpwstr>
  </property>
</Properties>
</file>